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6" r:id="rId4"/>
    <p:sldId id="297" r:id="rId5"/>
    <p:sldId id="311" r:id="rId6"/>
    <p:sldId id="295" r:id="rId7"/>
    <p:sldId id="286" r:id="rId8"/>
    <p:sldId id="288" r:id="rId9"/>
    <p:sldId id="287" r:id="rId10"/>
    <p:sldId id="291" r:id="rId11"/>
    <p:sldId id="314" r:id="rId12"/>
    <p:sldId id="289" r:id="rId13"/>
    <p:sldId id="316" r:id="rId14"/>
    <p:sldId id="292" r:id="rId15"/>
    <p:sldId id="293" r:id="rId16"/>
    <p:sldId id="317" r:id="rId17"/>
    <p:sldId id="319" r:id="rId18"/>
    <p:sldId id="312" r:id="rId19"/>
    <p:sldId id="318" r:id="rId20"/>
    <p:sldId id="279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71" r:id="rId29"/>
    <p:sldId id="270" r:id="rId30"/>
    <p:sldId id="274" r:id="rId31"/>
    <p:sldId id="284" r:id="rId32"/>
    <p:sldId id="269" r:id="rId33"/>
    <p:sldId id="280" r:id="rId34"/>
    <p:sldId id="320" r:id="rId35"/>
    <p:sldId id="26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EC6"/>
    <a:srgbClr val="9DCCE8"/>
    <a:srgbClr val="FEDBC4"/>
    <a:srgbClr val="FEE6D1"/>
    <a:srgbClr val="FDA988"/>
    <a:srgbClr val="FB5F77"/>
    <a:srgbClr val="53C0E5"/>
    <a:srgbClr val="FFF39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9504" autoAdjust="0"/>
  </p:normalViewPr>
  <p:slideViewPr>
    <p:cSldViewPr snapToGrid="0" showGuides="1">
      <p:cViewPr varScale="1">
        <p:scale>
          <a:sx n="85" d="100"/>
          <a:sy n="85" d="100"/>
        </p:scale>
        <p:origin x="605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4B01B-EA61-4372-95C5-FE9054738389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80211-5740-40E8-B524-B2CA25171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88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80211-5740-40E8-B524-B2CA2517104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3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80211-5740-40E8-B524-B2CA2517104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2F6D9-440B-4102-BBA7-FD259A9C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EF76C-6A70-4089-9389-D6371A73F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C6A45-99EC-4709-8FB7-D8033F48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106B0-56F1-463F-ABBD-63560C98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7466-3946-4B3E-9F11-83A41729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8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831B-97F0-446A-A50D-881D2C7C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95F620-CBC9-49CB-93F5-E57BC06D9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D38AC-6749-4539-8018-8A1012BA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3F460-FF8E-4CD6-93C9-96EC4778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3EA0C-0D2B-4ADD-A7B1-7A3DE420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2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A8CF15-9B61-449D-AA5C-35878C1B8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FB8E43-3012-492D-BADC-9208E55F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C0D38-1805-42ED-A0F7-38D0244E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8B230-3A05-4513-9387-64BBA211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9FEB8-6730-496B-BC39-9C794189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19D2-2AFA-4137-9E91-62C0DA30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8C1CC-71B0-4D91-AF40-E53185D9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E06A3-6544-4F5F-A7D0-C4CBB5D7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09EAA-E8E5-45F9-9ED8-96CBD1D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FC1C8-C929-4B15-B8BD-8E61E9B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7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51AAC-148F-43F3-B899-F0C8C41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F7766-FF05-46B9-B655-25B33DC1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EE8C-14B1-496F-8477-4FA083D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4E0B-6B52-4455-A221-D3A34D14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6136-166E-47A0-AB59-4EC1D9C5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3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84AB9-E9F1-4B04-83CD-512CCDE8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CAA8F-7B47-4217-88E0-E572E0B54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5B781-3CC3-481D-B6DB-BEBC586B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AEEF7-2D68-4A89-BC57-A6AC7981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D166C-5AE3-4E80-B3C1-B352D33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BE24A-E0AA-4C2A-ADB2-ADBBE197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00B6-D36E-4CB1-9930-370F99F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35642-16A5-4EC4-B91C-68D7D2DD3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DA506-DD80-4352-8F65-B8F9C2BA8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9FC05-A707-464F-8EBC-827042AB6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5956B9-E228-47B5-B63F-DAA384F55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65EA58-F93A-4F0B-A603-A65148C4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3133B-F2C9-4284-A95B-A7CC8059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16C7AA-DBCC-4D20-BC7B-3C5F0001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7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DC3C4-F8FE-4E6B-883A-221FB0E7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8D45D-E0C9-45F7-B27A-81D94BE9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AF4E-3D28-48E6-BC24-B8DD4100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1065E-68BA-4CAA-9F57-3ADE4BA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3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46EDB1-C7F4-484A-98E9-5C6A4820DE46}"/>
              </a:ext>
            </a:extLst>
          </p:cNvPr>
          <p:cNvSpPr txBox="1"/>
          <p:nvPr userDrawn="1"/>
        </p:nvSpPr>
        <p:spPr>
          <a:xfrm>
            <a:off x="10279497" y="6608485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6146D-796F-4187-AF18-D831C18D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F53574-4D3F-4CBF-B4AA-F63A1933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0FF91-1097-4760-ACD9-B1551B98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36012-C075-4E9A-A23D-CB73ED33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C2F5B-E708-4BCC-AD47-34449217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84DE5-58EC-4900-9A31-50480F23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F2CD2-D9D7-4E82-BA5E-B515AA1F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21A6F-E352-4747-B934-990ADA34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8AEF4-5A03-42F6-B72C-08163127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E9E4-D1AB-47A5-83F6-EACA52C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4BEB2D-38DA-4BF0-89FE-72226E852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32E75-C164-404D-A71B-F61CDD5B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5FD94-C40C-46F5-97B7-461F219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4ABDD-A1CA-467D-8411-936D0E17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B8E42-93B2-4B69-83A3-1281696E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E587E-285A-4993-8B6F-862DFE0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12" y="78382"/>
            <a:ext cx="8628017" cy="674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1C361-537E-4559-85DE-4BE5470B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28F67-0408-4D65-A5A7-1248F01B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486A-1091-4FF2-9674-E383F588806A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123-FA42-4716-8A42-C0345DB9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C2172-ACB0-486D-B8D9-649C41106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 userDrawn="1"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 userDrawn="1"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 userDrawn="1"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46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google.co.kr/url?sa=i&amp;rct=j&amp;q=&amp;esrc=s&amp;source=images&amp;cd=&amp;cad=rja&amp;uact=8&amp;ved=2ahUKEwiC7sikovHeAhUJ6LwKHW13DQYQjRx6BAgBEAU&amp;url=https://www.indiegogo.com/projects/revolutionary-smart-cane-for-the-visually-impaired&amp;psig=AOvVaw2Nhylp3aGB21CGj7LsNTso&amp;ust=1543294380466740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walk.io/en/" TargetMode="External"/><Relationship Id="rId2" Type="http://schemas.openxmlformats.org/officeDocument/2006/relationships/hyperlink" Target="https://www.ultracane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ablenews.co.kr/news/articleView.html?idxno=201016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ablenews.co.kr/news/articleView.html?idxno=95632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dnq7P3uI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54B2EE-FD78-44E4-B31A-21B0534B5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462FC-2D52-4810-B11C-140080EB5DC9}"/>
              </a:ext>
            </a:extLst>
          </p:cNvPr>
          <p:cNvSpPr txBox="1"/>
          <p:nvPr/>
        </p:nvSpPr>
        <p:spPr>
          <a:xfrm>
            <a:off x="6096000" y="1615359"/>
            <a:ext cx="61959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lt"/>
              </a:rPr>
              <a:t>Walk With Me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+mj-lt"/>
              </a:rPr>
              <a:t>시각장애인을 위한 스마트 지팡이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F0179F-877D-461B-9076-25635D4BB582}"/>
              </a:ext>
            </a:extLst>
          </p:cNvPr>
          <p:cNvCxnSpPr/>
          <p:nvPr/>
        </p:nvCxnSpPr>
        <p:spPr>
          <a:xfrm>
            <a:off x="6134100" y="1645328"/>
            <a:ext cx="4800600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25050" y="6591300"/>
            <a:ext cx="2266950" cy="266700"/>
          </a:xfrm>
          <a:prstGeom prst="rect">
            <a:avLst/>
          </a:prstGeom>
          <a:solidFill>
            <a:srgbClr val="9DCCE8"/>
          </a:solidFill>
          <a:ln>
            <a:solidFill>
              <a:srgbClr val="9DC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462FC-2D52-4810-B11C-140080EB5DC9}"/>
              </a:ext>
            </a:extLst>
          </p:cNvPr>
          <p:cNvSpPr txBox="1"/>
          <p:nvPr/>
        </p:nvSpPr>
        <p:spPr>
          <a:xfrm>
            <a:off x="8953500" y="4611792"/>
            <a:ext cx="3238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조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201810515 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김유섭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201810704 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김학인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201912500 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성승모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202015403 </a:t>
            </a:r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12618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– </a:t>
            </a:r>
            <a:r>
              <a:rPr lang="ko-KR" altLang="en-US" dirty="0"/>
              <a:t>해외 논문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73" y="1897306"/>
            <a:ext cx="3038475" cy="40481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16273" y="1162701"/>
            <a:ext cx="6695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Mohd</a:t>
            </a:r>
            <a:r>
              <a:rPr lang="en-US" altLang="ko-KR" dirty="0"/>
              <a:t> </a:t>
            </a:r>
            <a:r>
              <a:rPr lang="en-US" altLang="ko-KR" dirty="0" err="1"/>
              <a:t>Helmy</a:t>
            </a:r>
            <a:r>
              <a:rPr lang="en-US" altLang="ko-KR" dirty="0"/>
              <a:t> </a:t>
            </a:r>
            <a:r>
              <a:rPr lang="en-US" altLang="ko-KR" dirty="0" err="1"/>
              <a:t>Abd</a:t>
            </a:r>
            <a:r>
              <a:rPr lang="en-US" altLang="ko-KR" dirty="0"/>
              <a:t> </a:t>
            </a:r>
            <a:r>
              <a:rPr lang="en-US" altLang="ko-KR" dirty="0" err="1"/>
              <a:t>Wahab</a:t>
            </a:r>
            <a:r>
              <a:rPr lang="en-US" altLang="ko-KR" dirty="0"/>
              <a:t> </a:t>
            </a:r>
            <a:r>
              <a:rPr lang="ko-KR" altLang="en-US" dirty="0"/>
              <a:t>외 </a:t>
            </a:r>
            <a:r>
              <a:rPr lang="en-US" altLang="ko-KR" dirty="0"/>
              <a:t>6</a:t>
            </a:r>
            <a:r>
              <a:rPr lang="ko-KR" altLang="en-US" dirty="0"/>
              <a:t>인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Smart Cane: Assistive Cane for Visually-impaired People(2011)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161238" y="2838434"/>
            <a:ext cx="5859188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초음파 센서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개로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다양한 각도에서 장애물 감지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물 웅덩이 감지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진동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음성신호로</a:t>
            </a:r>
            <a:r>
              <a:rPr lang="ko-KR" altLang="en-US" dirty="0">
                <a:solidFill>
                  <a:schemeClr val="tx1"/>
                </a:solidFill>
              </a:rPr>
              <a:t> 위험을 알림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58518" y="2134699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261526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– </a:t>
            </a:r>
            <a:r>
              <a:rPr lang="ko-KR" altLang="en-US" dirty="0"/>
              <a:t>해외 논문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43712" y="1101052"/>
            <a:ext cx="5031314" cy="787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 err="1"/>
              <a:t>Cang</a:t>
            </a:r>
            <a:r>
              <a:rPr lang="en-US" altLang="ko-KR" dirty="0"/>
              <a:t> Ye </a:t>
            </a:r>
            <a:r>
              <a:rPr lang="ko-KR" altLang="en-US" dirty="0"/>
              <a:t>외 </a:t>
            </a:r>
            <a:r>
              <a:rPr lang="en-US" altLang="ko-KR" dirty="0"/>
              <a:t>2</a:t>
            </a:r>
            <a:r>
              <a:rPr lang="ko-KR" altLang="en-US" dirty="0"/>
              <a:t>인</a:t>
            </a:r>
            <a:r>
              <a:rPr lang="en-US" altLang="ko-KR" dirty="0"/>
              <a:t>;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 Co-Robotic Cane for Blind Navigation(2014)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24" y="2117114"/>
            <a:ext cx="4370546" cy="43434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22531" y="2820849"/>
            <a:ext cx="5374144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3D </a:t>
            </a:r>
            <a:r>
              <a:rPr lang="ko-KR" altLang="en-US" dirty="0">
                <a:solidFill>
                  <a:schemeClr val="tx1"/>
                </a:solidFill>
              </a:rPr>
              <a:t>카메라를 통해 장애물 감지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>
                <a:solidFill>
                  <a:schemeClr val="tx1"/>
                </a:solidFill>
              </a:rPr>
              <a:t>딥러닝</a:t>
            </a:r>
            <a:r>
              <a:rPr lang="en-US" altLang="ko-KR" dirty="0">
                <a:solidFill>
                  <a:schemeClr val="tx1"/>
                </a:solidFill>
              </a:rPr>
              <a:t>(Pose Estimation, Object Recognition)</a:t>
            </a:r>
            <a:r>
              <a:rPr lang="ko-KR" altLang="en-US" dirty="0">
                <a:solidFill>
                  <a:schemeClr val="tx1"/>
                </a:solidFill>
              </a:rPr>
              <a:t>을 통해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영상 속 장애물 판별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실내 길 안내 기능 포함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19810" y="2117114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428530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– </a:t>
            </a:r>
            <a:r>
              <a:rPr lang="ko-KR" altLang="en-US" dirty="0"/>
              <a:t>해외 논문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2" y="1967884"/>
            <a:ext cx="3039689" cy="37030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43712" y="1122958"/>
            <a:ext cx="2809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Qingtian</a:t>
            </a:r>
            <a:r>
              <a:rPr lang="en-US" altLang="ko-KR" dirty="0"/>
              <a:t> Chen</a:t>
            </a:r>
            <a:r>
              <a:rPr lang="ko-KR" altLang="en-US" dirty="0"/>
              <a:t> 외 </a:t>
            </a:r>
            <a:r>
              <a:rPr lang="en-US" altLang="ko-KR" dirty="0"/>
              <a:t>6</a:t>
            </a:r>
            <a:r>
              <a:rPr lang="ko-KR" altLang="en-US" dirty="0"/>
              <a:t>인</a:t>
            </a:r>
            <a:r>
              <a:rPr lang="en-US" altLang="ko-KR" dirty="0"/>
              <a:t>; </a:t>
            </a:r>
          </a:p>
          <a:p>
            <a:r>
              <a:rPr lang="en-US" altLang="ko-KR" dirty="0"/>
              <a:t>CCNY Smart Cane (2017)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055731" y="2706549"/>
            <a:ext cx="5257646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장애물 감지 기능은 물리적 방법밖에 없음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Google Tango</a:t>
            </a:r>
            <a:r>
              <a:rPr lang="ko-KR" altLang="en-US" dirty="0">
                <a:solidFill>
                  <a:schemeClr val="tx1"/>
                </a:solidFill>
              </a:rPr>
              <a:t>를 통해 경로선택하여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시각장애인에게 길 안내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3)  </a:t>
            </a:r>
            <a:r>
              <a:rPr lang="ko-KR" altLang="en-US" dirty="0">
                <a:solidFill>
                  <a:schemeClr val="tx1"/>
                </a:solidFill>
              </a:rPr>
              <a:t>진동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음성신호로</a:t>
            </a:r>
            <a:r>
              <a:rPr lang="ko-KR" altLang="en-US" dirty="0">
                <a:solidFill>
                  <a:schemeClr val="tx1"/>
                </a:solidFill>
              </a:rPr>
              <a:t> 방향 안내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53010" y="2002814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66546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- </a:t>
            </a:r>
            <a:r>
              <a:rPr lang="ko-KR" altLang="en-US" dirty="0"/>
              <a:t>논문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70330"/>
              </p:ext>
            </p:extLst>
          </p:nvPr>
        </p:nvGraphicFramePr>
        <p:xfrm>
          <a:off x="238129" y="1333502"/>
          <a:ext cx="11715744" cy="474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24">
                  <a:extLst>
                    <a:ext uri="{9D8B030D-6E8A-4147-A177-3AD203B41FA5}">
                      <a16:colId xmlns:a16="http://schemas.microsoft.com/office/drawing/2014/main" val="3366375508"/>
                    </a:ext>
                  </a:extLst>
                </a:gridCol>
                <a:gridCol w="1952624">
                  <a:extLst>
                    <a:ext uri="{9D8B030D-6E8A-4147-A177-3AD203B41FA5}">
                      <a16:colId xmlns:a16="http://schemas.microsoft.com/office/drawing/2014/main" val="3488481758"/>
                    </a:ext>
                  </a:extLst>
                </a:gridCol>
                <a:gridCol w="1952624">
                  <a:extLst>
                    <a:ext uri="{9D8B030D-6E8A-4147-A177-3AD203B41FA5}">
                      <a16:colId xmlns:a16="http://schemas.microsoft.com/office/drawing/2014/main" val="685528507"/>
                    </a:ext>
                  </a:extLst>
                </a:gridCol>
                <a:gridCol w="1952624">
                  <a:extLst>
                    <a:ext uri="{9D8B030D-6E8A-4147-A177-3AD203B41FA5}">
                      <a16:colId xmlns:a16="http://schemas.microsoft.com/office/drawing/2014/main" val="1449616610"/>
                    </a:ext>
                  </a:extLst>
                </a:gridCol>
                <a:gridCol w="1952624">
                  <a:extLst>
                    <a:ext uri="{9D8B030D-6E8A-4147-A177-3AD203B41FA5}">
                      <a16:colId xmlns:a16="http://schemas.microsoft.com/office/drawing/2014/main" val="4140493353"/>
                    </a:ext>
                  </a:extLst>
                </a:gridCol>
                <a:gridCol w="1952624">
                  <a:extLst>
                    <a:ext uri="{9D8B030D-6E8A-4147-A177-3AD203B41FA5}">
                      <a16:colId xmlns:a16="http://schemas.microsoft.com/office/drawing/2014/main" val="3129702229"/>
                    </a:ext>
                  </a:extLst>
                </a:gridCol>
              </a:tblGrid>
              <a:tr h="9186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600" kern="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스마트</a:t>
                      </a:r>
                      <a:r>
                        <a:rPr lang="ko-KR" altLang="ko-KR" sz="1600" kern="100" dirty="0">
                          <a:latin typeface="맑은 고딕" panose="020B0503020000020004" pitchFamily="50" charset="-127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600" kern="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흰지팡이</a:t>
                      </a:r>
                      <a:r>
                        <a:rPr lang="ko-KR" altLang="ko-KR" sz="1600" kern="100" dirty="0"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600" kern="100" dirty="0"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ko-KR" sz="1600" kern="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설계</a:t>
                      </a:r>
                      <a:r>
                        <a:rPr lang="ko-KR" altLang="ko-KR" sz="1600" kern="100" dirty="0"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ko-KR" sz="1600" kern="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및</a:t>
                      </a:r>
                      <a:r>
                        <a:rPr lang="ko-KR" altLang="ko-KR" sz="1600" kern="100" dirty="0"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ko-KR" sz="1600" kern="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디자인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시각장애인을 위한 스마트지팡이 설계 및 구현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Smart Cane: Assistive Cane for Visually-impaired People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A Co-Robotic Cane for Blind Navigation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CCNY Smart Cane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83189"/>
                  </a:ext>
                </a:extLst>
              </a:tr>
              <a:tr h="91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장애물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3D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카메라</a:t>
                      </a:r>
                      <a:endParaRPr lang="en-US" altLang="ko-KR" baseline="0" dirty="0"/>
                    </a:p>
                    <a:p>
                      <a:pPr algn="ctr" latinLnBrk="1"/>
                      <a:r>
                        <a:rPr lang="en-US" altLang="ko-KR" baseline="0" dirty="0"/>
                        <a:t>+ </a:t>
                      </a:r>
                      <a:r>
                        <a:rPr lang="ko-KR" altLang="en-US" baseline="0" dirty="0" err="1"/>
                        <a:t>딥러닝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460910"/>
                  </a:ext>
                </a:extLst>
              </a:tr>
              <a:tr h="91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 전달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 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 신호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부저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음성 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진동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음성 신호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551638"/>
                  </a:ext>
                </a:extLst>
              </a:tr>
              <a:tr h="91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길 안내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실내에서만 가능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Google</a:t>
                      </a:r>
                      <a:r>
                        <a:rPr lang="en-US" altLang="ko-KR" baseline="0" dirty="0"/>
                        <a:t> Tango</a:t>
                      </a:r>
                    </a:p>
                    <a:p>
                      <a:pPr algn="ctr" latinLnBrk="1"/>
                      <a:r>
                        <a:rPr lang="ko-KR" altLang="en-US" baseline="0" dirty="0"/>
                        <a:t>활용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27381"/>
                  </a:ext>
                </a:extLst>
              </a:tr>
              <a:tr h="91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야간 모드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긴급 버튼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블랙박스</a:t>
                      </a:r>
                      <a:r>
                        <a:rPr lang="en-US" altLang="ko-KR" sz="18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실시간 위치 알림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긴급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물 웅덩이 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-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-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1768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300871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- </a:t>
            </a:r>
            <a:r>
              <a:rPr lang="ko-KR" altLang="en-US" dirty="0"/>
              <a:t>시제품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1E4BF-6AE8-B597-82BB-29719F86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734700"/>
            <a:ext cx="3535559" cy="26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9D6A33-8DC3-73A0-5A25-4F536F28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515422"/>
            <a:ext cx="3535559" cy="19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055731" y="2601041"/>
            <a:ext cx="6365304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초음파 센서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개를 통해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상단 및 하단 장애물 감지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 startAt="2"/>
            </a:pPr>
            <a:r>
              <a:rPr lang="ko-KR" altLang="en-US" dirty="0">
                <a:solidFill>
                  <a:schemeClr val="tx1"/>
                </a:solidFill>
              </a:rPr>
              <a:t>두개의 진동 버튼을 통해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장애물 알림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 startAt="2"/>
            </a:pPr>
            <a:r>
              <a:rPr lang="ko-KR" altLang="en-US" dirty="0">
                <a:solidFill>
                  <a:schemeClr val="tx1"/>
                </a:solidFill>
              </a:rPr>
              <a:t>자체 어플리케이션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이어폰이 필요 없는 간단한 제품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353010" y="1897306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712" y="95575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UltraCane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5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- </a:t>
            </a:r>
            <a:r>
              <a:rPr lang="ko-KR" altLang="en-US" dirty="0"/>
              <a:t>시제품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46C8E-92C8-0CFF-B2E3-5FC2E4305E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59643"/>
            <a:ext cx="3846094" cy="1679256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81CFF05-DF35-BDD1-5C93-7E9C72CC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859630"/>
            <a:ext cx="3846094" cy="178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275539" y="2601041"/>
            <a:ext cx="5935386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초음파 센서를 통해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상단 장애물 감지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자체 어플리케이션을 통해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목적지 안내와 대중교통 정보를 알림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3)  </a:t>
            </a:r>
            <a:r>
              <a:rPr lang="ko-KR" altLang="en-US" dirty="0">
                <a:solidFill>
                  <a:schemeClr val="tx1"/>
                </a:solidFill>
              </a:rPr>
              <a:t>내장 마이크를 통해 음성 </a:t>
            </a:r>
            <a:r>
              <a:rPr lang="ko-KR" altLang="en-US" dirty="0" err="1">
                <a:solidFill>
                  <a:schemeClr val="tx1"/>
                </a:solidFill>
              </a:rPr>
              <a:t>어시스턴트로</a:t>
            </a:r>
            <a:r>
              <a:rPr lang="ko-KR" altLang="en-US" dirty="0">
                <a:solidFill>
                  <a:schemeClr val="tx1"/>
                </a:solidFill>
              </a:rPr>
              <a:t> 제어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572817" y="1897306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712" y="1369580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WeWalk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7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- </a:t>
            </a:r>
            <a:r>
              <a:rPr lang="ko-KR" altLang="en-US" dirty="0"/>
              <a:t>시제품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54826"/>
              </p:ext>
            </p:extLst>
          </p:nvPr>
        </p:nvGraphicFramePr>
        <p:xfrm>
          <a:off x="1380001" y="1932265"/>
          <a:ext cx="9269476" cy="4351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301">
                  <a:extLst>
                    <a:ext uri="{9D8B030D-6E8A-4147-A177-3AD203B41FA5}">
                      <a16:colId xmlns:a16="http://schemas.microsoft.com/office/drawing/2014/main" val="311648770"/>
                    </a:ext>
                  </a:extLst>
                </a:gridCol>
                <a:gridCol w="3576566">
                  <a:extLst>
                    <a:ext uri="{9D8B030D-6E8A-4147-A177-3AD203B41FA5}">
                      <a16:colId xmlns:a16="http://schemas.microsoft.com/office/drawing/2014/main" val="2902076969"/>
                    </a:ext>
                  </a:extLst>
                </a:gridCol>
                <a:gridCol w="3870609">
                  <a:extLst>
                    <a:ext uri="{9D8B030D-6E8A-4147-A177-3AD203B41FA5}">
                      <a16:colId xmlns:a16="http://schemas.microsoft.com/office/drawing/2014/main" val="4229429566"/>
                    </a:ext>
                  </a:extLst>
                </a:gridCol>
              </a:tblGrid>
              <a:tr h="61425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Ultra</a:t>
                      </a:r>
                      <a:r>
                        <a:rPr lang="en-US" altLang="ko-KR" baseline="0" dirty="0" err="1"/>
                        <a:t>Cane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WeWalk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058776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장애물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초음파 센서</a:t>
                      </a:r>
                      <a:r>
                        <a:rPr lang="en-US" altLang="ko-KR" dirty="0"/>
                        <a:t>(2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초음파 센서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60488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 전달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 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음성 신호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223289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길 안내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자체 어플리케이션에 내장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70191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 or 4m </a:t>
                      </a:r>
                      <a:r>
                        <a:rPr lang="ko-KR" altLang="en-US" dirty="0"/>
                        <a:t>감지 레벨 변경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대중교통 정보 제공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baseline="0" dirty="0"/>
                        <a:t>음성 </a:t>
                      </a:r>
                      <a:r>
                        <a:rPr lang="ko-KR" altLang="en-US" baseline="0" dirty="0" err="1"/>
                        <a:t>어시스턴트</a:t>
                      </a:r>
                      <a:r>
                        <a:rPr lang="ko-KR" altLang="en-US" baseline="0" dirty="0"/>
                        <a:t> 기능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595080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625.00$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749.00$</a:t>
                      </a:r>
                      <a:r>
                        <a:rPr lang="en-US" altLang="ko-KR" baseline="0" dirty="0"/>
                        <a:t> (</a:t>
                      </a:r>
                      <a:r>
                        <a:rPr lang="ko-KR" altLang="en-US" baseline="0" dirty="0"/>
                        <a:t>앱 구독료 별도</a:t>
                      </a:r>
                      <a:r>
                        <a:rPr lang="en-US" altLang="ko-KR" baseline="0" dirty="0"/>
                        <a:t>)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208049"/>
                  </a:ext>
                </a:extLst>
              </a:tr>
              <a:tr h="61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길 안내 기능 부재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한국어 호환 불가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위치 감지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센서 범위에 제약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5322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D6A33-8DC3-73A0-5A25-4F536F28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13" y="890135"/>
            <a:ext cx="1603863" cy="90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246C8E-92C8-0CFF-B2E3-5FC2E4305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20" y="890135"/>
            <a:ext cx="1603863" cy="8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1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소개 </a:t>
            </a:r>
            <a:r>
              <a:rPr lang="en-US" altLang="ko-KR" dirty="0"/>
              <a:t>– </a:t>
            </a:r>
            <a:r>
              <a:rPr lang="ko-KR" altLang="en-US" dirty="0"/>
              <a:t>주 기능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43712" y="2113040"/>
            <a:ext cx="2434903" cy="2971521"/>
            <a:chOff x="1430082" y="2684541"/>
            <a:chExt cx="2434903" cy="2971521"/>
          </a:xfrm>
        </p:grpSpPr>
        <p:pic>
          <p:nvPicPr>
            <p:cNvPr id="5" name="Picture 2" descr="wewalk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30082" y="2684541"/>
              <a:ext cx="2242879" cy="297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389497" y="3032014"/>
              <a:ext cx="475488" cy="1138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2803484" y="2353035"/>
            <a:ext cx="1686591" cy="799470"/>
          </a:xfrm>
          <a:prstGeom prst="wedgeRoundRectCallout">
            <a:avLst>
              <a:gd name="adj1" fmla="val -65064"/>
              <a:gd name="adj2" fmla="val 11703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초음파센서로</a:t>
            </a:r>
            <a:endParaRPr lang="en-US" altLang="ko-KR" dirty="0"/>
          </a:p>
          <a:p>
            <a:pPr algn="ctr"/>
            <a:r>
              <a:rPr lang="ko-KR" altLang="en-US" dirty="0"/>
              <a:t>장애물 감지 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619454" y="1259831"/>
            <a:ext cx="1824337" cy="799470"/>
          </a:xfrm>
          <a:prstGeom prst="wedgeRoundRectCallout">
            <a:avLst>
              <a:gd name="adj1" fmla="val -13976"/>
              <a:gd name="adj2" fmla="val 24240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진동 신호 발생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840788" y="5532898"/>
            <a:ext cx="2124677" cy="1035381"/>
          </a:xfrm>
          <a:prstGeom prst="wedgeRoundRectCallout">
            <a:avLst>
              <a:gd name="adj1" fmla="val -26487"/>
              <a:gd name="adj2" fmla="val -1909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블루투스를 통해</a:t>
            </a:r>
            <a:endParaRPr lang="en-US" altLang="ko-KR" dirty="0"/>
          </a:p>
          <a:p>
            <a:pPr algn="ctr"/>
            <a:r>
              <a:rPr lang="ko-KR" altLang="en-US" dirty="0"/>
              <a:t>어플리케이션으로 정보전달 </a:t>
            </a:r>
            <a:endParaRPr lang="en-US" altLang="ko-KR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509800" y="3717795"/>
            <a:ext cx="1686591" cy="799470"/>
          </a:xfrm>
          <a:prstGeom prst="wedgeRoundRectCallout">
            <a:avLst>
              <a:gd name="adj1" fmla="val -108332"/>
              <a:gd name="adj2" fmla="val -2153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점자보도블럭</a:t>
            </a:r>
            <a:r>
              <a:rPr lang="ko-KR" altLang="en-US" dirty="0"/>
              <a:t> 촬영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437356" y="2279803"/>
            <a:ext cx="3264633" cy="3264633"/>
            <a:chOff x="5782652" y="2059301"/>
            <a:chExt cx="3264633" cy="3264633"/>
          </a:xfrm>
        </p:grpSpPr>
        <p:pic>
          <p:nvPicPr>
            <p:cNvPr id="1028" name="Picture 4" descr="아이폰의 무료 일러스트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652" y="2059301"/>
              <a:ext cx="3264633" cy="3264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6837728" y="2978262"/>
              <a:ext cx="1116387" cy="1479065"/>
              <a:chOff x="1447746" y="2684541"/>
              <a:chExt cx="2242881" cy="2971521"/>
            </a:xfrm>
          </p:grpSpPr>
          <p:pic>
            <p:nvPicPr>
              <p:cNvPr id="15" name="Picture 2" descr="wewalk에 대한 이미지 검색결과">
                <a:hlinkClick r:id="rId2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47746" y="2684541"/>
                <a:ext cx="2242879" cy="297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3407162" y="3032015"/>
                <a:ext cx="283465" cy="113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모서리가 둥근 사각형 설명선 17"/>
          <p:cNvSpPr/>
          <p:nvPr/>
        </p:nvSpPr>
        <p:spPr>
          <a:xfrm>
            <a:off x="9571729" y="4744966"/>
            <a:ext cx="1686591" cy="799470"/>
          </a:xfrm>
          <a:prstGeom prst="wedgeRoundRectCallout">
            <a:avLst>
              <a:gd name="adj1" fmla="val -82788"/>
              <a:gd name="adj2" fmla="val -41331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음성 알림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154616" y="1153218"/>
            <a:ext cx="1811215" cy="799470"/>
          </a:xfrm>
          <a:prstGeom prst="wedgeRoundRectCallout">
            <a:avLst>
              <a:gd name="adj1" fmla="val -422"/>
              <a:gd name="adj2" fmla="val 9723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지도 서버 기반 네비게이션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836269" y="1267818"/>
            <a:ext cx="2250831" cy="799470"/>
          </a:xfrm>
          <a:prstGeom prst="wedgeRoundRectCallout">
            <a:avLst>
              <a:gd name="adj1" fmla="val -47995"/>
              <a:gd name="adj2" fmla="val 9943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점자보도블럭지도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업데이트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15312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소개 </a:t>
            </a:r>
            <a:r>
              <a:rPr lang="en-US" altLang="ko-KR" dirty="0"/>
              <a:t>– </a:t>
            </a:r>
            <a:r>
              <a:rPr lang="ko-KR" altLang="en-US" dirty="0"/>
              <a:t>시스템 흐름도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  <p:grpSp>
        <p:nvGrpSpPr>
          <p:cNvPr id="271" name="그룹 270"/>
          <p:cNvGrpSpPr/>
          <p:nvPr/>
        </p:nvGrpSpPr>
        <p:grpSpPr>
          <a:xfrm>
            <a:off x="638702" y="885517"/>
            <a:ext cx="11010373" cy="5690205"/>
            <a:chOff x="638702" y="885517"/>
            <a:chExt cx="11010373" cy="569020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16390" y="885517"/>
              <a:ext cx="1460260" cy="59400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보행 시작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</a:rPr>
                <a:t>기기 실행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548346" y="1685925"/>
              <a:ext cx="72223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평행 사변형 18"/>
            <p:cNvSpPr/>
            <p:nvPr/>
          </p:nvSpPr>
          <p:spPr>
            <a:xfrm>
              <a:off x="1721344" y="1887047"/>
              <a:ext cx="1687695" cy="444047"/>
            </a:xfrm>
            <a:prstGeom prst="parallelogram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목적지 입력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738189" y="2620603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길 안내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38702" y="6381124"/>
              <a:ext cx="11340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다이아몬드 24"/>
            <p:cNvSpPr/>
            <p:nvPr/>
          </p:nvSpPr>
          <p:spPr>
            <a:xfrm>
              <a:off x="1531967" y="4407270"/>
              <a:ext cx="2169265" cy="70161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경로를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이탈했는가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72751" y="5513752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경로 이탈 알림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6411008" y="3130959"/>
              <a:ext cx="1" cy="6274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772750" y="6186526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경로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재탐색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/>
            <p:cNvCxnSpPr>
              <a:endCxn id="19" idx="0"/>
            </p:cNvCxnSpPr>
            <p:nvPr/>
          </p:nvCxnSpPr>
          <p:spPr>
            <a:xfrm>
              <a:off x="2565190" y="1674172"/>
              <a:ext cx="2" cy="212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638702" y="2721837"/>
              <a:ext cx="0" cy="36592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921720" y="2927441"/>
              <a:ext cx="8164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46480" y="5163097"/>
              <a:ext cx="550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YES</a:t>
              </a:r>
              <a:endParaRPr lang="ko-KR" altLang="en-US" sz="1400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3706766" y="3650330"/>
              <a:ext cx="80440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921719" y="4758076"/>
              <a:ext cx="6102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141213" y="4065274"/>
              <a:ext cx="576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</a:t>
              </a:r>
              <a:endParaRPr lang="ko-KR" altLang="en-US" sz="1400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5116389" y="5889523"/>
              <a:ext cx="1460260" cy="59400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보행 종료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</a:rPr>
                <a:t>기기 종료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다이아몬드 63"/>
            <p:cNvSpPr/>
            <p:nvPr/>
          </p:nvSpPr>
          <p:spPr>
            <a:xfrm>
              <a:off x="1531967" y="3299524"/>
              <a:ext cx="2169265" cy="70161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목적지에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도착했는가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 flipV="1">
              <a:off x="4492122" y="6186525"/>
              <a:ext cx="624267" cy="57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5567163" y="3750405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점자보도블럭</a:t>
              </a:r>
              <a:r>
                <a:rPr lang="ko-KR" altLang="en-US" sz="1400" dirty="0">
                  <a:solidFill>
                    <a:schemeClr val="tx1"/>
                  </a:solidFill>
                </a:rPr>
                <a:t> 촬영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572416" y="4496955"/>
              <a:ext cx="1687695" cy="5940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어플리케이션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지도서버에</a:t>
              </a:r>
              <a:r>
                <a:rPr lang="ko-KR" altLang="en-US" sz="1400" dirty="0">
                  <a:solidFill>
                    <a:schemeClr val="tx1"/>
                  </a:solidFill>
                </a:rPr>
                <a:t> 업로드</a:t>
              </a: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5846520" y="1477466"/>
              <a:ext cx="0" cy="2084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8926848" y="2438734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장애물 감지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5" name="다이아몬드 114"/>
            <p:cNvSpPr/>
            <p:nvPr/>
          </p:nvSpPr>
          <p:spPr>
            <a:xfrm>
              <a:off x="8686062" y="3192275"/>
              <a:ext cx="2169265" cy="70161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장애물이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있는가</a:t>
              </a:r>
              <a:r>
                <a:rPr lang="en-US" altLang="ko-KR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8926848" y="4239416"/>
              <a:ext cx="1687695" cy="389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진동 신호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8926848" y="4989919"/>
              <a:ext cx="1687695" cy="5940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음성 신호로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장애물 알림</a:t>
              </a:r>
            </a:p>
          </p:txBody>
        </p:sp>
        <p:cxnSp>
          <p:nvCxnSpPr>
            <p:cNvPr id="137" name="직선 화살표 연결선 136"/>
            <p:cNvCxnSpPr/>
            <p:nvPr/>
          </p:nvCxnSpPr>
          <p:spPr>
            <a:xfrm flipH="1">
              <a:off x="6411008" y="4146517"/>
              <a:ext cx="1" cy="350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7781359" y="3937395"/>
              <a:ext cx="0" cy="87036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7281617" y="4796589"/>
              <a:ext cx="49974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flipH="1">
              <a:off x="7261928" y="3937395"/>
              <a:ext cx="5194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/>
            <p:nvPr/>
          </p:nvCxnSpPr>
          <p:spPr>
            <a:xfrm>
              <a:off x="9770694" y="1674172"/>
              <a:ext cx="1" cy="7591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/>
            <p:nvPr/>
          </p:nvCxnSpPr>
          <p:spPr>
            <a:xfrm flipH="1">
              <a:off x="9770694" y="2832012"/>
              <a:ext cx="1" cy="350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/>
            <p:nvPr/>
          </p:nvCxnSpPr>
          <p:spPr>
            <a:xfrm flipH="1">
              <a:off x="9770694" y="3899036"/>
              <a:ext cx="1" cy="350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/>
            <p:nvPr/>
          </p:nvCxnSpPr>
          <p:spPr>
            <a:xfrm flipH="1">
              <a:off x="9770694" y="4629666"/>
              <a:ext cx="1" cy="3505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/>
            <p:nvPr/>
          </p:nvCxnSpPr>
          <p:spPr>
            <a:xfrm flipH="1">
              <a:off x="10609274" y="2529287"/>
              <a:ext cx="10345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11643804" y="2529287"/>
              <a:ext cx="5271" cy="27576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10609274" y="5286921"/>
              <a:ext cx="10398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11314147" y="2684020"/>
              <a:ext cx="0" cy="8590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10877603" y="3543081"/>
              <a:ext cx="4365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/>
            <p:nvPr/>
          </p:nvCxnSpPr>
          <p:spPr>
            <a:xfrm flipH="1">
              <a:off x="10596566" y="2699521"/>
              <a:ext cx="7175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10838475" y="3234783"/>
              <a:ext cx="576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</a:t>
              </a:r>
              <a:endParaRPr lang="ko-KR" altLang="en-US" sz="14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3743425" y="3699549"/>
              <a:ext cx="550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YES</a:t>
              </a:r>
              <a:endParaRPr lang="ko-KR" altLang="en-US" sz="1400" dirty="0"/>
            </a:p>
          </p:txBody>
        </p:sp>
        <p:cxnSp>
          <p:nvCxnSpPr>
            <p:cNvPr id="229" name="직선 화살표 연결선 228"/>
            <p:cNvCxnSpPr/>
            <p:nvPr/>
          </p:nvCxnSpPr>
          <p:spPr>
            <a:xfrm>
              <a:off x="2616600" y="2331094"/>
              <a:ext cx="2" cy="28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/>
            <p:cNvCxnSpPr/>
            <p:nvPr/>
          </p:nvCxnSpPr>
          <p:spPr>
            <a:xfrm>
              <a:off x="2616600" y="3006930"/>
              <a:ext cx="2" cy="28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/>
            <p:cNvCxnSpPr>
              <a:stCxn id="64" idx="2"/>
              <a:endCxn id="25" idx="0"/>
            </p:cNvCxnSpPr>
            <p:nvPr/>
          </p:nvCxnSpPr>
          <p:spPr>
            <a:xfrm>
              <a:off x="2616600" y="4001137"/>
              <a:ext cx="0" cy="40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/>
            <p:cNvCxnSpPr/>
            <p:nvPr/>
          </p:nvCxnSpPr>
          <p:spPr>
            <a:xfrm>
              <a:off x="2616600" y="5113918"/>
              <a:ext cx="0" cy="4061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/>
            <p:cNvCxnSpPr/>
            <p:nvPr/>
          </p:nvCxnSpPr>
          <p:spPr>
            <a:xfrm>
              <a:off x="2616600" y="5902948"/>
              <a:ext cx="2" cy="28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/>
            <p:cNvSpPr txBox="1"/>
            <p:nvPr/>
          </p:nvSpPr>
          <p:spPr>
            <a:xfrm>
              <a:off x="1078363" y="4445264"/>
              <a:ext cx="576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</a:t>
              </a:r>
              <a:endParaRPr lang="ko-KR" altLang="en-US" sz="1400" dirty="0"/>
            </a:p>
          </p:txBody>
        </p:sp>
        <p:cxnSp>
          <p:nvCxnSpPr>
            <p:cNvPr id="243" name="직선 연결선 242"/>
            <p:cNvCxnSpPr/>
            <p:nvPr/>
          </p:nvCxnSpPr>
          <p:spPr>
            <a:xfrm flipV="1">
              <a:off x="921720" y="2928147"/>
              <a:ext cx="0" cy="1843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화살표 연결선 251"/>
            <p:cNvCxnSpPr/>
            <p:nvPr/>
          </p:nvCxnSpPr>
          <p:spPr>
            <a:xfrm>
              <a:off x="638702" y="2721837"/>
              <a:ext cx="10994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연결선 260"/>
            <p:cNvCxnSpPr/>
            <p:nvPr/>
          </p:nvCxnSpPr>
          <p:spPr>
            <a:xfrm flipH="1">
              <a:off x="2616597" y="3134855"/>
              <a:ext cx="378420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492122" y="3650330"/>
              <a:ext cx="0" cy="25585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/>
            <p:cNvSpPr txBox="1"/>
            <p:nvPr/>
          </p:nvSpPr>
          <p:spPr>
            <a:xfrm>
              <a:off x="9283665" y="3899036"/>
              <a:ext cx="576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YES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951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235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</a:t>
            </a:r>
            <a:r>
              <a:rPr lang="ko-KR" altLang="en-US" sz="3200" spc="-300" dirty="0"/>
              <a:t>회로도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B28DA-6919-434B-A5D2-E3A312D4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6" y="878541"/>
            <a:ext cx="8536268" cy="5531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2222-16B3-66CE-C9CA-D10A73D0CBDA}"/>
              </a:ext>
            </a:extLst>
          </p:cNvPr>
          <p:cNvSpPr txBox="1"/>
          <p:nvPr/>
        </p:nvSpPr>
        <p:spPr>
          <a:xfrm>
            <a:off x="4213412" y="797857"/>
            <a:ext cx="115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초음파 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19484-86A8-77FB-C6BC-70B690F03441}"/>
              </a:ext>
            </a:extLst>
          </p:cNvPr>
          <p:cNvSpPr txBox="1"/>
          <p:nvPr/>
        </p:nvSpPr>
        <p:spPr>
          <a:xfrm>
            <a:off x="5159246" y="1033342"/>
            <a:ext cx="115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카메라 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B2E88-6104-EBFC-BB18-F21C441A263E}"/>
              </a:ext>
            </a:extLst>
          </p:cNvPr>
          <p:cNvSpPr txBox="1"/>
          <p:nvPr/>
        </p:nvSpPr>
        <p:spPr>
          <a:xfrm>
            <a:off x="6983506" y="1891550"/>
            <a:ext cx="1344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MPU </a:t>
            </a:r>
            <a:r>
              <a:rPr lang="en-US" altLang="ko-KR" sz="1100" b="1"/>
              <a:t>9250 </a:t>
            </a:r>
            <a:r>
              <a:rPr lang="ko-KR" altLang="en-US" sz="1100" b="1" dirty="0"/>
              <a:t>모듈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A561-585A-3CE7-4455-4B117C9FC5D5}"/>
              </a:ext>
            </a:extLst>
          </p:cNvPr>
          <p:cNvSpPr txBox="1"/>
          <p:nvPr/>
        </p:nvSpPr>
        <p:spPr>
          <a:xfrm>
            <a:off x="7664823" y="2994209"/>
            <a:ext cx="115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진동 모듈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C55C3-6595-A98A-A0AF-C6DEFAC092BD}"/>
              </a:ext>
            </a:extLst>
          </p:cNvPr>
          <p:cNvSpPr txBox="1"/>
          <p:nvPr/>
        </p:nvSpPr>
        <p:spPr>
          <a:xfrm>
            <a:off x="7950024" y="4138023"/>
            <a:ext cx="115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블루투스 모듈</a:t>
            </a:r>
          </a:p>
        </p:txBody>
      </p:sp>
    </p:spTree>
    <p:extLst>
      <p:ext uri="{BB962C8B-B14F-4D97-AF65-F5344CB8AC3E}">
        <p14:creationId xmlns:p14="http://schemas.microsoft.com/office/powerpoint/2010/main" val="243530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FE334-B5EB-4828-9919-3A82CD274DE9}"/>
              </a:ext>
            </a:extLst>
          </p:cNvPr>
          <p:cNvSpPr txBox="1"/>
          <p:nvPr/>
        </p:nvSpPr>
        <p:spPr>
          <a:xfrm>
            <a:off x="602168" y="8915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505109-37BC-4620-80BE-E1D953062571}"/>
              </a:ext>
            </a:extLst>
          </p:cNvPr>
          <p:cNvCxnSpPr/>
          <p:nvPr/>
        </p:nvCxnSpPr>
        <p:spPr>
          <a:xfrm>
            <a:off x="602168" y="657923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723494" y="211873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D735-E97B-4535-A0FC-73942AB02DAE}"/>
              </a:ext>
            </a:extLst>
          </p:cNvPr>
          <p:cNvSpPr txBox="1"/>
          <p:nvPr/>
        </p:nvSpPr>
        <p:spPr>
          <a:xfrm>
            <a:off x="689831" y="322276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6D29-E72E-46C4-B937-8F0635564ADD}"/>
              </a:ext>
            </a:extLst>
          </p:cNvPr>
          <p:cNvSpPr txBox="1"/>
          <p:nvPr/>
        </p:nvSpPr>
        <p:spPr>
          <a:xfrm>
            <a:off x="688228" y="43268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7165-FBAE-46AD-BF50-3D806C8B2B4E}"/>
              </a:ext>
            </a:extLst>
          </p:cNvPr>
          <p:cNvSpPr txBox="1"/>
          <p:nvPr/>
        </p:nvSpPr>
        <p:spPr>
          <a:xfrm>
            <a:off x="671396" y="543084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1490883" y="218028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과제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180C-5F08-4253-B0F2-464DDBA83B96}"/>
              </a:ext>
            </a:extLst>
          </p:cNvPr>
          <p:cNvSpPr txBox="1"/>
          <p:nvPr/>
        </p:nvSpPr>
        <p:spPr>
          <a:xfrm>
            <a:off x="1490883" y="3284043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기술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09444-F8A4-43E8-BAD7-3D9FB3C1B9EE}"/>
              </a:ext>
            </a:extLst>
          </p:cNvPr>
          <p:cNvSpPr txBox="1"/>
          <p:nvPr/>
        </p:nvSpPr>
        <p:spPr>
          <a:xfrm>
            <a:off x="1490883" y="438779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과제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624B-0B47-4957-AFF8-1EAC65519CB3}"/>
              </a:ext>
            </a:extLst>
          </p:cNvPr>
          <p:cNvSpPr txBox="1"/>
          <p:nvPr/>
        </p:nvSpPr>
        <p:spPr>
          <a:xfrm>
            <a:off x="1490883" y="549155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 별 역할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982200" y="6543675"/>
            <a:ext cx="2209800" cy="314325"/>
          </a:xfrm>
          <a:prstGeom prst="rect">
            <a:avLst/>
          </a:prstGeom>
          <a:solidFill>
            <a:srgbClr val="DFCEC6"/>
          </a:solidFill>
          <a:ln>
            <a:solidFill>
              <a:srgbClr val="DFC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6590894" y="2118732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5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7510683" y="2180287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 계획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6590894" y="3222769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7510683" y="328432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예산안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6590894" y="432680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7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7510683" y="4388361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참고자료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337588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/>
              <a:t>3D </a:t>
            </a:r>
            <a:r>
              <a:rPr lang="ko-KR" altLang="en-US" sz="3200" spc="-300" dirty="0" err="1"/>
              <a:t>프린팅</a:t>
            </a:r>
            <a:r>
              <a:rPr lang="ko-KR" altLang="en-US" sz="3200" spc="-300" dirty="0"/>
              <a:t> 설계도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C99A6F4-15B8-43F1-BA94-3CAD12143BE3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BCE3F4E-822A-408F-9C37-5AFD933B06ED}"/>
              </a:ext>
            </a:extLst>
          </p:cNvPr>
          <p:cNvSpPr txBox="1"/>
          <p:nvPr/>
        </p:nvSpPr>
        <p:spPr>
          <a:xfrm>
            <a:off x="806835" y="5583953"/>
            <a:ext cx="25170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초음파 센서로 장애물을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측정할 수 있게끔 비스듬하게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구멍을 뚫음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33D21A1-1C18-4B87-82FA-46C9BE9798D2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927939F-B180-4DD7-AD2C-C7877DF407B3}"/>
              </a:ext>
            </a:extLst>
          </p:cNvPr>
          <p:cNvSpPr txBox="1"/>
          <p:nvPr/>
        </p:nvSpPr>
        <p:spPr>
          <a:xfrm>
            <a:off x="3680432" y="5603032"/>
            <a:ext cx="2098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카메라로 점자블록을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확인할 수 있게끔 </a:t>
            </a:r>
            <a:endParaRPr lang="en-US" altLang="ko-KR" sz="1400" dirty="0"/>
          </a:p>
          <a:p>
            <a:pPr algn="ctr"/>
            <a:r>
              <a:rPr lang="ko-KR" altLang="en-US" sz="1400" dirty="0"/>
              <a:t>비스듬하게 구멍을 뚫음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7287244-F876-410D-A43E-11A4C9854D45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75B45A7-1F1B-4F5F-817D-AC54FA179E08}"/>
              </a:ext>
            </a:extLst>
          </p:cNvPr>
          <p:cNvSpPr txBox="1"/>
          <p:nvPr/>
        </p:nvSpPr>
        <p:spPr>
          <a:xfrm>
            <a:off x="5986565" y="5603032"/>
            <a:ext cx="2815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시각장애인용 지팡이에 </a:t>
            </a:r>
            <a:endParaRPr lang="en-US" altLang="ko-KR" sz="1400" dirty="0"/>
          </a:p>
          <a:p>
            <a:pPr algn="ctr"/>
            <a:r>
              <a:rPr lang="ko-KR" altLang="en-US" sz="1400" dirty="0"/>
              <a:t>끼울 수 있도록 원통 구조를 가짐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D672C22-0F9B-432C-84A6-9897D929ECED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63EA81E-4C9B-4CF5-95E0-89C8802FA6DC}"/>
              </a:ext>
            </a:extLst>
          </p:cNvPr>
          <p:cNvSpPr txBox="1"/>
          <p:nvPr/>
        </p:nvSpPr>
        <p:spPr>
          <a:xfrm>
            <a:off x="9038896" y="5603032"/>
            <a:ext cx="20393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시각장애인용 지팡이에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끼울 수 있도록 전면과</a:t>
            </a:r>
            <a:endParaRPr lang="en-US" altLang="ko-KR" sz="1400" dirty="0"/>
          </a:p>
          <a:p>
            <a:pPr algn="ctr"/>
            <a:r>
              <a:rPr lang="ko-KR" altLang="en-US" sz="1400" dirty="0"/>
              <a:t>후면에 구명을 뚫음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511AE4-362A-40B5-B538-325F060B20A9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9F0FA6-4BE6-46C6-A5B4-93939B63DA76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하면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B72B6E-7D17-402E-9BBC-596D476DDF57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측면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F36D57-588D-4215-94F6-87884013764D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A5C7062-6735-4BFC-B13D-AA513D1DD167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4CFB65-0F06-4CCD-AC75-F112D652E8F3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1FA22B2-D82E-41CF-B35A-775402B02ACB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0CF72-31F8-4471-B589-16369BB9E721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 descr="C:\Users\user\Desktop\정병준\캡스톤 디자인\상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2138" y="2465695"/>
            <a:ext cx="3174702" cy="23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user\Desktop\정병준\캡스톤 디자인\하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32447" y="2481659"/>
            <a:ext cx="3172146" cy="23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user\Desktop\정병준\캡스톤 디자인\측면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18038" y="2498190"/>
            <a:ext cx="3172145" cy="22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정병준\캡스톤 디자인\전면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1781" y="2475268"/>
            <a:ext cx="3172144" cy="232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9910119" y="6557319"/>
            <a:ext cx="2273643" cy="29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971CC-62EC-2FC1-FC54-341941681F97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327413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043355-D51D-8594-E437-13E9E436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322" y="954490"/>
            <a:ext cx="8624493" cy="5353695"/>
          </a:xfrm>
          <a:prstGeom prst="rect">
            <a:avLst/>
          </a:prstGeom>
        </p:spPr>
      </p:pic>
      <p:pic>
        <p:nvPicPr>
          <p:cNvPr id="5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29230DC2-C24A-B409-1BC5-1AEBF4F64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888" y="56985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7FFEB0-4C89-214A-FF59-535E1ABD0319}"/>
              </a:ext>
            </a:extLst>
          </p:cNvPr>
          <p:cNvSpPr txBox="1"/>
          <p:nvPr/>
        </p:nvSpPr>
        <p:spPr>
          <a:xfrm>
            <a:off x="3894992" y="2383931"/>
            <a:ext cx="476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어플리케이션을 만들어 블루투스로 </a:t>
            </a:r>
            <a:r>
              <a:rPr lang="ko-KR" altLang="en-US" dirty="0" err="1"/>
              <a:t>아두이노와</a:t>
            </a:r>
            <a:r>
              <a:rPr lang="ko-KR" altLang="en-US" dirty="0"/>
              <a:t> 연결하여 이용한다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>
                <a:latin typeface="+mj-ea"/>
                <a:ea typeface="+mj-ea"/>
              </a:rPr>
              <a:t>API: </a:t>
            </a:r>
            <a:r>
              <a:rPr lang="ko-KR" altLang="en-US" dirty="0">
                <a:latin typeface="+mj-ea"/>
                <a:ea typeface="+mj-ea"/>
              </a:rPr>
              <a:t>네비게이션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음성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텍스트 변환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• </a:t>
            </a:r>
            <a:r>
              <a:rPr lang="ko-KR" altLang="en-US" dirty="0">
                <a:latin typeface="+mj-ea"/>
                <a:ea typeface="+mj-ea"/>
              </a:rPr>
              <a:t>학습된 딥러닝 모델 탑재</a:t>
            </a:r>
            <a:r>
              <a:rPr lang="en-US" altLang="ko-KR" dirty="0">
                <a:latin typeface="+mj-ea"/>
                <a:ea typeface="+mj-ea"/>
              </a:rPr>
              <a:t>: Tensorflow Lite</a:t>
            </a:r>
          </a:p>
          <a:p>
            <a:r>
              <a:rPr lang="en-US" altLang="ko-KR" dirty="0">
                <a:latin typeface="+mj-ea"/>
                <a:ea typeface="+mj-ea"/>
              </a:rPr>
              <a:t> • </a:t>
            </a:r>
            <a:r>
              <a:rPr lang="ko-KR" altLang="en-US" dirty="0">
                <a:latin typeface="+mj-ea"/>
                <a:ea typeface="+mj-ea"/>
              </a:rPr>
              <a:t>서버와 연결</a:t>
            </a:r>
            <a:r>
              <a:rPr lang="en-US" altLang="ko-KR" dirty="0">
                <a:latin typeface="+mj-ea"/>
                <a:ea typeface="+mj-ea"/>
              </a:rPr>
              <a:t>: Spring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87DE2-8C5A-D49D-4789-6669A6D47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3" y="1013341"/>
            <a:ext cx="2781688" cy="4848902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02856719-EFDA-69C0-5003-59D83CC32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7977" y="56828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8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58A766-6B07-AE47-4B38-7A70AEED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5" y="1113496"/>
            <a:ext cx="2791215" cy="2819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CD01B-7AC9-01A7-C342-74C2599F7F4C}"/>
              </a:ext>
            </a:extLst>
          </p:cNvPr>
          <p:cNvSpPr txBox="1"/>
          <p:nvPr/>
        </p:nvSpPr>
        <p:spPr>
          <a:xfrm>
            <a:off x="3851031" y="1521069"/>
            <a:ext cx="476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카메라를 이용하여 짧은 시간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0.5~1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마다 사진을 찍어 애플리케이션에 전송한다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F5F35-C7E1-E048-0797-8A936D160F9D}"/>
              </a:ext>
            </a:extLst>
          </p:cNvPr>
          <p:cNvSpPr txBox="1"/>
          <p:nvPr/>
        </p:nvSpPr>
        <p:spPr>
          <a:xfrm>
            <a:off x="3851031" y="2866293"/>
            <a:ext cx="4923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버튼을 만들어 사용자가 명령을 내리거나 명령어를 듣고 싶을 때 이용할 수 있도록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한번</a:t>
            </a:r>
            <a:r>
              <a:rPr lang="en-US" altLang="ko-KR" dirty="0"/>
              <a:t>: </a:t>
            </a:r>
            <a:r>
              <a:rPr lang="ko-KR" altLang="en-US" dirty="0"/>
              <a:t>마이크를 켜 사용자의 명령어 듣기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두번</a:t>
            </a:r>
            <a:r>
              <a:rPr lang="en-US" altLang="ko-KR" dirty="0"/>
              <a:t>: </a:t>
            </a:r>
            <a:r>
              <a:rPr lang="ko-KR" altLang="en-US" dirty="0"/>
              <a:t>이용 가능한 명령어 재생</a:t>
            </a:r>
          </a:p>
          <a:p>
            <a:endParaRPr lang="ko-KR" altLang="en-US" dirty="0"/>
          </a:p>
        </p:txBody>
      </p:sp>
      <p:pic>
        <p:nvPicPr>
          <p:cNvPr id="7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CF564D19-D1CD-10C2-BC03-5B37E48D2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6265" y="5632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07EAE-4B4F-170D-4B96-C495352C285D}"/>
              </a:ext>
            </a:extLst>
          </p:cNvPr>
          <p:cNvSpPr txBox="1"/>
          <p:nvPr/>
        </p:nvSpPr>
        <p:spPr>
          <a:xfrm>
            <a:off x="3965331" y="1710117"/>
            <a:ext cx="5011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서버를 이용하여 사용자가 얻은 점자 블록의 위치 및 상태 정보를 저장하고 공유할 수 있도록 하여 전국 점자 지도를 만들 수 있도록 함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83D0CB-7771-D9C5-5D1D-FF46C984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12" y="1521069"/>
            <a:ext cx="2772162" cy="2172003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D75C8C6-6689-B914-0607-373F22961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2688" y="5708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CB0F8-2A84-C0DD-1DAC-2BAB37E55C18}"/>
              </a:ext>
            </a:extLst>
          </p:cNvPr>
          <p:cNvSpPr txBox="1"/>
          <p:nvPr/>
        </p:nvSpPr>
        <p:spPr>
          <a:xfrm>
            <a:off x="3965331" y="1710117"/>
            <a:ext cx="501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를 이용하여 네비게이션 기능을 가져온다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9B67B8-1621-C403-627C-7FA8F8D4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6" y="1126660"/>
            <a:ext cx="2676899" cy="3162741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92401CB-069B-1487-18DB-09621325B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6599" y="5716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과제 소개 </a:t>
            </a:r>
            <a:r>
              <a:rPr lang="en-US" altLang="ko-KR" sz="3200" spc="-300" dirty="0"/>
              <a:t>- Software</a:t>
            </a:r>
            <a:endParaRPr lang="ko-KR" altLang="en-US" sz="32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ABE81-56F0-E971-A056-0DE0B1DE8F66}"/>
              </a:ext>
            </a:extLst>
          </p:cNvPr>
          <p:cNvSpPr txBox="1"/>
          <p:nvPr/>
        </p:nvSpPr>
        <p:spPr>
          <a:xfrm>
            <a:off x="3965331" y="1710117"/>
            <a:ext cx="501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Tensorflow</a:t>
            </a:r>
            <a:r>
              <a:rPr lang="ko-KR" altLang="en-US" dirty="0"/>
              <a:t>를 이용하여 점자 블록 인식이 가능하도록 딥러닝 모델을 구현하고 학습시킨 후 이를 </a:t>
            </a:r>
            <a:r>
              <a:rPr lang="en-US" altLang="ko-KR" dirty="0"/>
              <a:t>Android Studio</a:t>
            </a:r>
            <a:r>
              <a:rPr lang="ko-KR" altLang="en-US" dirty="0"/>
              <a:t>에 탑재시켜 </a:t>
            </a:r>
            <a:r>
              <a:rPr lang="ko-KR" altLang="en-US" dirty="0" err="1"/>
              <a:t>아두이노로부터</a:t>
            </a:r>
            <a:r>
              <a:rPr lang="ko-KR" altLang="en-US" dirty="0"/>
              <a:t> 받은 사진의 점자 블록을 인식하도록 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3A901D-5510-4025-97B5-467E53C3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06" y="1710117"/>
            <a:ext cx="2800741" cy="1838582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82B28F58-9FB7-2B1E-F6A6-B70A976BA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888" y="56828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313377" y="6551981"/>
            <a:ext cx="187862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성승모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9478-74C2-8FAB-4AEA-79CAB73EA7BF}"/>
              </a:ext>
            </a:extLst>
          </p:cNvPr>
          <p:cNvSpPr txBox="1"/>
          <p:nvPr/>
        </p:nvSpPr>
        <p:spPr>
          <a:xfrm>
            <a:off x="1063086" y="58281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FBE208-1B14-3626-C328-8229984C5901}"/>
              </a:ext>
            </a:extLst>
          </p:cNvPr>
          <p:cNvSpPr/>
          <p:nvPr/>
        </p:nvSpPr>
        <p:spPr>
          <a:xfrm>
            <a:off x="245328" y="1030130"/>
            <a:ext cx="2921004" cy="28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04C23-8182-AB0E-820C-EE76A9012A07}"/>
              </a:ext>
            </a:extLst>
          </p:cNvPr>
          <p:cNvSpPr/>
          <p:nvPr/>
        </p:nvSpPr>
        <p:spPr>
          <a:xfrm>
            <a:off x="245328" y="1030128"/>
            <a:ext cx="292100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17592-BCD5-362C-1317-7A8866592AB0}"/>
              </a:ext>
            </a:extLst>
          </p:cNvPr>
          <p:cNvSpPr txBox="1"/>
          <p:nvPr/>
        </p:nvSpPr>
        <p:spPr>
          <a:xfrm>
            <a:off x="3295303" y="24845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3A95B-0374-5B1D-B924-09921C7AF259}"/>
              </a:ext>
            </a:extLst>
          </p:cNvPr>
          <p:cNvSpPr txBox="1"/>
          <p:nvPr/>
        </p:nvSpPr>
        <p:spPr>
          <a:xfrm>
            <a:off x="1321750" y="114760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0588F-B342-EFCE-BCF9-A65212C8FB1A}"/>
              </a:ext>
            </a:extLst>
          </p:cNvPr>
          <p:cNvSpPr txBox="1"/>
          <p:nvPr/>
        </p:nvSpPr>
        <p:spPr>
          <a:xfrm>
            <a:off x="289666" y="1842078"/>
            <a:ext cx="2673015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ko-KR" dirty="0"/>
              <a:t>개발 환경 설정</a:t>
            </a:r>
            <a:endParaRPr lang="en-US" altLang="ko-KR" dirty="0"/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en-US" altLang="ko-KR" sz="1200" dirty="0"/>
              <a:t>android studio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-T map API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-Tensorflow Lite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-Aduino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-Speech-to-Text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AFC420-25D2-7674-15F2-7C5208C18A01}"/>
              </a:ext>
            </a:extLst>
          </p:cNvPr>
          <p:cNvSpPr/>
          <p:nvPr/>
        </p:nvSpPr>
        <p:spPr>
          <a:xfrm>
            <a:off x="3814124" y="1030131"/>
            <a:ext cx="2921004" cy="281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C8C051-FB1C-2342-3247-A9CE7F6F79B1}"/>
              </a:ext>
            </a:extLst>
          </p:cNvPr>
          <p:cNvSpPr/>
          <p:nvPr/>
        </p:nvSpPr>
        <p:spPr>
          <a:xfrm>
            <a:off x="3814124" y="1030129"/>
            <a:ext cx="292100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C9E07-57F4-367F-E23E-2BCCF6527F27}"/>
              </a:ext>
            </a:extLst>
          </p:cNvPr>
          <p:cNvSpPr txBox="1"/>
          <p:nvPr/>
        </p:nvSpPr>
        <p:spPr>
          <a:xfrm>
            <a:off x="6864099" y="24845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9E065-FAED-71AC-60AF-CCEC28A4A694}"/>
              </a:ext>
            </a:extLst>
          </p:cNvPr>
          <p:cNvSpPr txBox="1"/>
          <p:nvPr/>
        </p:nvSpPr>
        <p:spPr>
          <a:xfrm>
            <a:off x="4832838" y="11476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6E367-069F-87E3-3092-0CA552D2B938}"/>
              </a:ext>
            </a:extLst>
          </p:cNvPr>
          <p:cNvSpPr txBox="1"/>
          <p:nvPr/>
        </p:nvSpPr>
        <p:spPr>
          <a:xfrm>
            <a:off x="3858462" y="1842079"/>
            <a:ext cx="2673015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ko-KR" sz="1400" dirty="0"/>
              <a:t>점자 블록 사진 데이터 모으기</a:t>
            </a:r>
            <a:endParaRPr lang="en-US" altLang="ko-KR" sz="1400" dirty="0"/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ko-KR" sz="1200" dirty="0"/>
              <a:t>자 블록</a:t>
            </a:r>
            <a:r>
              <a:rPr lang="en-US" altLang="ko-KR" sz="1200" dirty="0"/>
              <a:t>, </a:t>
            </a:r>
            <a:r>
              <a:rPr lang="ko-KR" altLang="ko-KR" sz="1200" dirty="0"/>
              <a:t>점 블록을 다양한 각도 및 시간에 촬영</a:t>
            </a:r>
            <a:endParaRPr lang="en-US" altLang="ko-KR" sz="120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ko-KR" sz="1200" dirty="0"/>
              <a:t>색깔</a:t>
            </a:r>
            <a:r>
              <a:rPr lang="en-US" altLang="ko-KR" sz="1200" dirty="0"/>
              <a:t>, </a:t>
            </a:r>
            <a:r>
              <a:rPr lang="ko-KR" altLang="ko-KR" sz="1200" dirty="0"/>
              <a:t>모양 등 점자 블록들과 유사한 것들 모두 촬영</a:t>
            </a:r>
            <a:r>
              <a:rPr lang="en-US" altLang="ko-KR" sz="1200" dirty="0"/>
              <a:t> -&gt; </a:t>
            </a:r>
            <a:r>
              <a:rPr lang="ko-KR" altLang="ko-KR" sz="1200" dirty="0"/>
              <a:t>횡단보도</a:t>
            </a:r>
            <a:r>
              <a:rPr lang="en-US" altLang="ko-KR" sz="1200" dirty="0"/>
              <a:t>, </a:t>
            </a:r>
            <a:r>
              <a:rPr lang="ko-KR" altLang="ko-KR" sz="1200" dirty="0"/>
              <a:t>노란색 실선 등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20994-D555-A7C1-72EF-0D8C382E008D}"/>
              </a:ext>
            </a:extLst>
          </p:cNvPr>
          <p:cNvSpPr/>
          <p:nvPr/>
        </p:nvSpPr>
        <p:spPr>
          <a:xfrm>
            <a:off x="7382920" y="1030130"/>
            <a:ext cx="2921004" cy="28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0B30C4-2DE0-A2BB-5361-E852451A80F7}"/>
              </a:ext>
            </a:extLst>
          </p:cNvPr>
          <p:cNvSpPr/>
          <p:nvPr/>
        </p:nvSpPr>
        <p:spPr>
          <a:xfrm>
            <a:off x="7382920" y="1030128"/>
            <a:ext cx="292100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BEC21-5985-BA5F-0AE5-3120795B8481}"/>
              </a:ext>
            </a:extLst>
          </p:cNvPr>
          <p:cNvSpPr txBox="1"/>
          <p:nvPr/>
        </p:nvSpPr>
        <p:spPr>
          <a:xfrm>
            <a:off x="10432895" y="24845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3C51B-01AC-3AA3-D981-A1FAF6D721D2}"/>
              </a:ext>
            </a:extLst>
          </p:cNvPr>
          <p:cNvSpPr txBox="1"/>
          <p:nvPr/>
        </p:nvSpPr>
        <p:spPr>
          <a:xfrm>
            <a:off x="8401634" y="114760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0138D-3B13-8D50-1CFB-1ED9D4C0C503}"/>
              </a:ext>
            </a:extLst>
          </p:cNvPr>
          <p:cNvSpPr txBox="1"/>
          <p:nvPr/>
        </p:nvSpPr>
        <p:spPr>
          <a:xfrm>
            <a:off x="7427258" y="1842078"/>
            <a:ext cx="267301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ko-KR" sz="1200" dirty="0"/>
              <a:t>앱 구조 설계</a:t>
            </a:r>
            <a:endParaRPr lang="en-US" altLang="ko-KR" sz="1200" dirty="0"/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ko-KR" sz="1200" dirty="0"/>
              <a:t>폴더</a:t>
            </a:r>
            <a:r>
              <a:rPr lang="en-US" altLang="ko-KR" sz="1200" dirty="0"/>
              <a:t>) Activity, Tensorflow, MapApi, Aduino, Bluetooth, Communication</a:t>
            </a:r>
            <a:endParaRPr lang="ko-KR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9022B5-1A43-BE2C-965E-1AD809FE2CA6}"/>
              </a:ext>
            </a:extLst>
          </p:cNvPr>
          <p:cNvSpPr/>
          <p:nvPr/>
        </p:nvSpPr>
        <p:spPr>
          <a:xfrm>
            <a:off x="764149" y="3959712"/>
            <a:ext cx="2921004" cy="28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6ADDB-F6BB-5FAB-B0C6-8FE394CF5938}"/>
              </a:ext>
            </a:extLst>
          </p:cNvPr>
          <p:cNvSpPr/>
          <p:nvPr/>
        </p:nvSpPr>
        <p:spPr>
          <a:xfrm>
            <a:off x="764149" y="3959710"/>
            <a:ext cx="292100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31FC6D-B772-3380-1A62-11E742598D3C}"/>
              </a:ext>
            </a:extLst>
          </p:cNvPr>
          <p:cNvSpPr txBox="1"/>
          <p:nvPr/>
        </p:nvSpPr>
        <p:spPr>
          <a:xfrm>
            <a:off x="3814124" y="54140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CD6FE7-1024-8434-C061-8734113C15AA}"/>
              </a:ext>
            </a:extLst>
          </p:cNvPr>
          <p:cNvSpPr txBox="1"/>
          <p:nvPr/>
        </p:nvSpPr>
        <p:spPr>
          <a:xfrm>
            <a:off x="1782863" y="407718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6333C-544C-4F00-61B3-89FEE795E5E0}"/>
              </a:ext>
            </a:extLst>
          </p:cNvPr>
          <p:cNvSpPr txBox="1"/>
          <p:nvPr/>
        </p:nvSpPr>
        <p:spPr>
          <a:xfrm>
            <a:off x="808487" y="4771660"/>
            <a:ext cx="267301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/>
              <a:t>신경망 설계</a:t>
            </a: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/>
              <a:t>- </a:t>
            </a:r>
            <a:r>
              <a:rPr lang="ko-KR" altLang="ko-KR" sz="1200" dirty="0"/>
              <a:t>가능한 간단하게 설계하도록 노력</a:t>
            </a:r>
            <a:r>
              <a:rPr lang="en-US" altLang="ko-KR" sz="1200" dirty="0"/>
              <a:t>  - </a:t>
            </a:r>
            <a:r>
              <a:rPr lang="ko-KR" altLang="ko-KR" sz="1200" dirty="0"/>
              <a:t>특징</a:t>
            </a:r>
            <a:r>
              <a:rPr lang="en-US" altLang="ko-KR" sz="1200" dirty="0"/>
              <a:t>: </a:t>
            </a:r>
            <a:r>
              <a:rPr lang="ko-KR" altLang="ko-KR" sz="1200" dirty="0"/>
              <a:t>모양</a:t>
            </a:r>
            <a:r>
              <a:rPr lang="en-US" altLang="ko-KR" sz="1200" dirty="0"/>
              <a:t>, </a:t>
            </a:r>
            <a:r>
              <a:rPr lang="ko-KR" altLang="ko-KR" sz="1200" dirty="0"/>
              <a:t>색깔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ko-KR" altLang="ko-KR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25880-993F-0325-41C5-87E1899F8CBF}"/>
              </a:ext>
            </a:extLst>
          </p:cNvPr>
          <p:cNvSpPr/>
          <p:nvPr/>
        </p:nvSpPr>
        <p:spPr>
          <a:xfrm>
            <a:off x="4831026" y="3959712"/>
            <a:ext cx="2921004" cy="28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C01AF4-6C4F-9765-C75D-D879ABF8568B}"/>
              </a:ext>
            </a:extLst>
          </p:cNvPr>
          <p:cNvSpPr/>
          <p:nvPr/>
        </p:nvSpPr>
        <p:spPr>
          <a:xfrm>
            <a:off x="4831026" y="3959710"/>
            <a:ext cx="292100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98B51F-0F8D-B143-0159-DB5D8017F0A7}"/>
              </a:ext>
            </a:extLst>
          </p:cNvPr>
          <p:cNvSpPr txBox="1"/>
          <p:nvPr/>
        </p:nvSpPr>
        <p:spPr>
          <a:xfrm>
            <a:off x="5849740" y="407718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5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DE141-7A05-9DD1-5053-9D1D1E5AB91B}"/>
              </a:ext>
            </a:extLst>
          </p:cNvPr>
          <p:cNvSpPr txBox="1"/>
          <p:nvPr/>
        </p:nvSpPr>
        <p:spPr>
          <a:xfrm>
            <a:off x="4831026" y="4709876"/>
            <a:ext cx="2673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/>
              <a:t>연동</a:t>
            </a:r>
            <a:endParaRPr lang="en-US" altLang="ko-KR" sz="1200" dirty="0"/>
          </a:p>
          <a:p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/>
              <a:t>- Aduino + Bluetooth -&gt; </a:t>
            </a:r>
            <a:r>
              <a:rPr lang="ko-KR" altLang="ko-KR" sz="1200" dirty="0"/>
              <a:t>사진 데이터 및 버튼 정보 전송</a:t>
            </a:r>
          </a:p>
          <a:p>
            <a:r>
              <a:rPr lang="en-US" altLang="ko-KR" sz="1200" dirty="0"/>
              <a:t>  - T map, Speech-to-Text, Speech: API </a:t>
            </a:r>
            <a:r>
              <a:rPr lang="ko-KR" altLang="ko-KR" sz="1200" dirty="0"/>
              <a:t>이용하여 </a:t>
            </a:r>
            <a:r>
              <a:rPr lang="en-US" altLang="ko-KR" sz="1200" dirty="0"/>
              <a:t>GPS, </a:t>
            </a:r>
            <a:r>
              <a:rPr lang="ko-KR" altLang="ko-KR" sz="1200" dirty="0"/>
              <a:t>음성</a:t>
            </a:r>
            <a:r>
              <a:rPr lang="en-US" altLang="ko-KR" sz="1200" dirty="0"/>
              <a:t>-</a:t>
            </a:r>
            <a:r>
              <a:rPr lang="ko-KR" altLang="ko-KR" sz="1200" dirty="0"/>
              <a:t>텍스트 전환</a:t>
            </a:r>
          </a:p>
          <a:p>
            <a:r>
              <a:rPr lang="en-US" altLang="ko-KR" sz="1200" dirty="0"/>
              <a:t>  - Tensorflow Lite: pycharm</a:t>
            </a:r>
            <a:r>
              <a:rPr lang="ko-KR" altLang="ko-KR" sz="1200" dirty="0"/>
              <a:t>에서 설계하고 학습한 구조를 가져와 이용할 수 있도록 만듦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CA9B4CB-54CC-09F3-FA62-514D95709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3051" y="56395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현실적 제한 요소 분석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1AD5F3-B789-4B69-B25A-2F6694CC47DC}"/>
              </a:ext>
            </a:extLst>
          </p:cNvPr>
          <p:cNvSpPr/>
          <p:nvPr/>
        </p:nvSpPr>
        <p:spPr>
          <a:xfrm>
            <a:off x="595301" y="1483148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74D58A-0377-487D-BE70-710C2C26E4C7}"/>
              </a:ext>
            </a:extLst>
          </p:cNvPr>
          <p:cNvSpPr/>
          <p:nvPr/>
        </p:nvSpPr>
        <p:spPr>
          <a:xfrm>
            <a:off x="595299" y="2952192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76B42D-558A-47D7-B01E-933A73ED5A2D}"/>
              </a:ext>
            </a:extLst>
          </p:cNvPr>
          <p:cNvSpPr/>
          <p:nvPr/>
        </p:nvSpPr>
        <p:spPr>
          <a:xfrm>
            <a:off x="611896" y="4441850"/>
            <a:ext cx="5059838" cy="1250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8128AF-600B-4FAE-871C-D8D323EC9014}"/>
              </a:ext>
            </a:extLst>
          </p:cNvPr>
          <p:cNvSpPr/>
          <p:nvPr/>
        </p:nvSpPr>
        <p:spPr>
          <a:xfrm>
            <a:off x="595299" y="1483148"/>
            <a:ext cx="917529" cy="1059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25B4AE-1A71-46C4-9C77-1E92D1980A70}"/>
              </a:ext>
            </a:extLst>
          </p:cNvPr>
          <p:cNvSpPr/>
          <p:nvPr/>
        </p:nvSpPr>
        <p:spPr>
          <a:xfrm>
            <a:off x="586999" y="2952192"/>
            <a:ext cx="917529" cy="10599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8F2E16-15FF-4035-9718-15F2071FD39B}"/>
              </a:ext>
            </a:extLst>
          </p:cNvPr>
          <p:cNvSpPr/>
          <p:nvPr/>
        </p:nvSpPr>
        <p:spPr>
          <a:xfrm>
            <a:off x="595301" y="4441850"/>
            <a:ext cx="917529" cy="125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7C9C5E-32FC-4B8A-9F10-B97D9A2CAD8A}"/>
              </a:ext>
            </a:extLst>
          </p:cNvPr>
          <p:cNvSpPr txBox="1"/>
          <p:nvPr/>
        </p:nvSpPr>
        <p:spPr>
          <a:xfrm>
            <a:off x="821949" y="2949144"/>
            <a:ext cx="48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환경성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CEB6AC-FBA0-4A81-B148-8B1F2DBB1E20}"/>
              </a:ext>
            </a:extLst>
          </p:cNvPr>
          <p:cNvSpPr txBox="1"/>
          <p:nvPr/>
        </p:nvSpPr>
        <p:spPr>
          <a:xfrm>
            <a:off x="1708743" y="1555562"/>
            <a:ext cx="4266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35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소비전력</a:t>
            </a:r>
            <a:r>
              <a:rPr lang="ko-KR" altLang="en-US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1.0kwh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전기요금이</a:t>
            </a:r>
            <a:endParaRPr lang="en-US" altLang="ko-KR" sz="13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1,100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원인 것을 감안하면 경제적</a:t>
            </a:r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altLang="ko-KR" sz="135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상용화 되어있는 스마트 지팡이에 </a:t>
            </a:r>
            <a:endParaRPr lang="en-US" altLang="ko-KR" sz="13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비해 저렴한 센서 및</a:t>
            </a:r>
            <a:r>
              <a:rPr lang="en-US" altLang="ko-KR" sz="13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35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부품 사용</a:t>
            </a:r>
            <a:endParaRPr lang="ko-KR" altLang="en-US" sz="135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24A756-1BA2-4517-9AB9-ECED71A0A54C}"/>
              </a:ext>
            </a:extLst>
          </p:cNvPr>
          <p:cNvSpPr txBox="1"/>
          <p:nvPr/>
        </p:nvSpPr>
        <p:spPr>
          <a:xfrm>
            <a:off x="1601279" y="3287698"/>
            <a:ext cx="392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인체 및 환경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유해 가능성은 없어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보임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DCF5C0-825A-453F-A223-4D4EF587E34D}"/>
              </a:ext>
            </a:extLst>
          </p:cNvPr>
          <p:cNvSpPr txBox="1"/>
          <p:nvPr/>
        </p:nvSpPr>
        <p:spPr>
          <a:xfrm>
            <a:off x="1734041" y="4651717"/>
            <a:ext cx="370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-25.1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만명이라는 적지 않은 시각장애인 분들에게 안전한 보행권을 보장하는 것은 매우 필요함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1AD5F3-B789-4B69-B25A-2F6694CC47DC}"/>
              </a:ext>
            </a:extLst>
          </p:cNvPr>
          <p:cNvSpPr/>
          <p:nvPr/>
        </p:nvSpPr>
        <p:spPr>
          <a:xfrm>
            <a:off x="6469017" y="2303820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74D58A-0377-487D-BE70-710C2C26E4C7}"/>
              </a:ext>
            </a:extLst>
          </p:cNvPr>
          <p:cNvSpPr/>
          <p:nvPr/>
        </p:nvSpPr>
        <p:spPr>
          <a:xfrm>
            <a:off x="6469015" y="3772864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76B42D-558A-47D7-B01E-933A73ED5A2D}"/>
              </a:ext>
            </a:extLst>
          </p:cNvPr>
          <p:cNvSpPr/>
          <p:nvPr/>
        </p:nvSpPr>
        <p:spPr>
          <a:xfrm>
            <a:off x="6485612" y="5262522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38128AF-600B-4FAE-871C-D8D323EC9014}"/>
              </a:ext>
            </a:extLst>
          </p:cNvPr>
          <p:cNvSpPr/>
          <p:nvPr/>
        </p:nvSpPr>
        <p:spPr>
          <a:xfrm>
            <a:off x="6469015" y="2303820"/>
            <a:ext cx="917529" cy="1059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25B4AE-1A71-46C4-9C77-1E92D1980A70}"/>
              </a:ext>
            </a:extLst>
          </p:cNvPr>
          <p:cNvSpPr/>
          <p:nvPr/>
        </p:nvSpPr>
        <p:spPr>
          <a:xfrm>
            <a:off x="6460715" y="3772864"/>
            <a:ext cx="917529" cy="10599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8F2E16-15FF-4035-9718-15F2071FD39B}"/>
              </a:ext>
            </a:extLst>
          </p:cNvPr>
          <p:cNvSpPr/>
          <p:nvPr/>
        </p:nvSpPr>
        <p:spPr>
          <a:xfrm>
            <a:off x="6469017" y="5262522"/>
            <a:ext cx="917529" cy="1059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D63302-2222-4728-A48A-8FF01EB0881D}"/>
              </a:ext>
            </a:extLst>
          </p:cNvPr>
          <p:cNvSpPr txBox="1"/>
          <p:nvPr/>
        </p:nvSpPr>
        <p:spPr>
          <a:xfrm>
            <a:off x="6703965" y="2303984"/>
            <a:ext cx="48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제조성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7C9C5E-32FC-4B8A-9F10-B97D9A2CAD8A}"/>
              </a:ext>
            </a:extLst>
          </p:cNvPr>
          <p:cNvSpPr txBox="1"/>
          <p:nvPr/>
        </p:nvSpPr>
        <p:spPr>
          <a:xfrm>
            <a:off x="6695665" y="3769816"/>
            <a:ext cx="48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안정성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00B72F-43EA-47F4-89EA-4123AC9E65CD}"/>
              </a:ext>
            </a:extLst>
          </p:cNvPr>
          <p:cNvSpPr txBox="1"/>
          <p:nvPr/>
        </p:nvSpPr>
        <p:spPr>
          <a:xfrm>
            <a:off x="6673225" y="5284653"/>
            <a:ext cx="50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시장성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CEB6AC-FBA0-4A81-B148-8B1F2DBB1E20}"/>
              </a:ext>
            </a:extLst>
          </p:cNvPr>
          <p:cNvSpPr txBox="1"/>
          <p:nvPr/>
        </p:nvSpPr>
        <p:spPr>
          <a:xfrm>
            <a:off x="7440956" y="2443683"/>
            <a:ext cx="4104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제조가 용이한 하드웨어 설계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3D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프린팅 기술을 이용하여 설계 시 제작비용 감소 및  대량 생산 가능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24A756-1BA2-4517-9AB9-ECED71A0A54C}"/>
              </a:ext>
            </a:extLst>
          </p:cNvPr>
          <p:cNvSpPr txBox="1"/>
          <p:nvPr/>
        </p:nvSpPr>
        <p:spPr>
          <a:xfrm>
            <a:off x="7538643" y="4124731"/>
            <a:ext cx="3905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발열의 가능성은 있지만 폭발의 위험은 없음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DCF5C0-825A-453F-A223-4D4EF587E34D}"/>
              </a:ext>
            </a:extLst>
          </p:cNvPr>
          <p:cNvSpPr txBox="1"/>
          <p:nvPr/>
        </p:nvSpPr>
        <p:spPr>
          <a:xfrm>
            <a:off x="7378244" y="5325770"/>
            <a:ext cx="422675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블록 위주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길찾기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기능을 제공하며 이를 서버를 통해 공유함으로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써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전국 점자 블록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위치를 데이터화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점자 블록의 상태를 인지하여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손상되거나 잘못 설치 또는 다른 구조물에 의해 침범이 발견된 경우 신호를 보내 직접 모니터링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 관련 기관에 신고할 수 있도록 함</a:t>
            </a:r>
          </a:p>
          <a:p>
            <a:pPr algn="just"/>
            <a:endParaRPr lang="ko-KR" altLang="en-US" sz="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76B42D-558A-47D7-B01E-933A73ED5A2D}"/>
              </a:ext>
            </a:extLst>
          </p:cNvPr>
          <p:cNvSpPr/>
          <p:nvPr/>
        </p:nvSpPr>
        <p:spPr>
          <a:xfrm>
            <a:off x="6477310" y="837858"/>
            <a:ext cx="5059838" cy="1059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8F2E16-15FF-4035-9718-15F2071FD39B}"/>
              </a:ext>
            </a:extLst>
          </p:cNvPr>
          <p:cNvSpPr/>
          <p:nvPr/>
        </p:nvSpPr>
        <p:spPr>
          <a:xfrm>
            <a:off x="6460715" y="837858"/>
            <a:ext cx="917529" cy="10599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100B72F-43EA-47F4-89EA-4123AC9E65CD}"/>
              </a:ext>
            </a:extLst>
          </p:cNvPr>
          <p:cNvSpPr txBox="1"/>
          <p:nvPr/>
        </p:nvSpPr>
        <p:spPr>
          <a:xfrm>
            <a:off x="6673225" y="859989"/>
            <a:ext cx="50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신뢰성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DCF5C0-825A-453F-A223-4D4EF587E34D}"/>
              </a:ext>
            </a:extLst>
          </p:cNvPr>
          <p:cNvSpPr txBox="1"/>
          <p:nvPr/>
        </p:nvSpPr>
        <p:spPr>
          <a:xfrm>
            <a:off x="7296603" y="921318"/>
            <a:ext cx="4187717" cy="14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050" kern="100" spc="-55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Aduino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3D printing 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몸체를 제작하며</a:t>
            </a:r>
            <a:r>
              <a:rPr lang="en-US" altLang="ko-KR" sz="1050" kern="100" spc="-5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내부를</a:t>
            </a:r>
            <a:r>
              <a:rPr lang="en-US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올바르게 설계하여 충격에</a:t>
            </a:r>
            <a:r>
              <a:rPr lang="en-US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부품이 부숴지거나 고장</a:t>
            </a:r>
            <a:r>
              <a:rPr lang="en-US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spc="-55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나지 않도록 </a:t>
            </a:r>
            <a:r>
              <a:rPr lang="ko-KR" altLang="en-US" sz="1050" kern="100" spc="-5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endParaRPr lang="en-US" altLang="ko-KR" sz="1050" kern="100" spc="-5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보행자 </a:t>
            </a:r>
            <a:r>
              <a:rPr lang="ko-KR" altLang="ko-KR" sz="105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길찾기</a:t>
            </a: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서비스와 점자 블록 인식 정보를 바탕으로 시각 장애인으로</a:t>
            </a: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하여금 이동을 편하게 할 수 있도록 </a:t>
            </a:r>
            <a:r>
              <a:rPr lang="ko-KR" altLang="en-US" sz="105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ko-KR" altLang="ko-KR" sz="105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10119" y="6557319"/>
            <a:ext cx="2273643" cy="29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27AF5-BC34-3D26-E74E-D72932F3806D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0B72F-43EA-47F4-89EA-4123AC9E65CD}"/>
              </a:ext>
            </a:extLst>
          </p:cNvPr>
          <p:cNvSpPr txBox="1"/>
          <p:nvPr/>
        </p:nvSpPr>
        <p:spPr>
          <a:xfrm>
            <a:off x="824812" y="1555562"/>
            <a:ext cx="50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경제성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00B72F-43EA-47F4-89EA-4123AC9E65CD}"/>
              </a:ext>
            </a:extLst>
          </p:cNvPr>
          <p:cNvSpPr txBox="1"/>
          <p:nvPr/>
        </p:nvSpPr>
        <p:spPr>
          <a:xfrm>
            <a:off x="820583" y="4617868"/>
            <a:ext cx="509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사회성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9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역할분담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C1CBDD94-822E-4B0D-8E72-380837B5439F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5F1A419-7D6D-4263-89A1-F838099512BD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42859AB-697E-40E1-A52B-4FDC79FD7C78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424674A-2B6F-4E7A-9801-65E0CCBEA3DB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B96067C-429B-4BDE-8F16-5E4359298088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3B085E1-DBE8-453C-8DC1-11B085450223}"/>
              </a:ext>
            </a:extLst>
          </p:cNvPr>
          <p:cNvSpPr txBox="1"/>
          <p:nvPr/>
        </p:nvSpPr>
        <p:spPr>
          <a:xfrm>
            <a:off x="1494820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김유섭</a:t>
            </a: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D5A7219-A506-47A5-ABBC-6800BBA19A26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1445EA3-EE93-4A76-AEDA-CE4DA71A257A}"/>
              </a:ext>
            </a:extLst>
          </p:cNvPr>
          <p:cNvSpPr txBox="1"/>
          <p:nvPr/>
        </p:nvSpPr>
        <p:spPr>
          <a:xfrm>
            <a:off x="4276620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김학인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6B2F879E-3BF6-4361-86BB-07491F955203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4C014A2-D601-4EB2-80C9-8B50A037D077}"/>
              </a:ext>
            </a:extLst>
          </p:cNvPr>
          <p:cNvSpPr txBox="1"/>
          <p:nvPr/>
        </p:nvSpPr>
        <p:spPr>
          <a:xfrm>
            <a:off x="7035978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성승모</a:t>
            </a: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5BC4BFD-48A0-4D81-B9DE-D5B1C2385FE3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04A9FF3-646E-48E7-A7EF-4D63369FA422}"/>
              </a:ext>
            </a:extLst>
          </p:cNvPr>
          <p:cNvSpPr txBox="1"/>
          <p:nvPr/>
        </p:nvSpPr>
        <p:spPr>
          <a:xfrm>
            <a:off x="9786307" y="2151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정병준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426749BC-D475-4BC2-ACE2-507CA8B831CC}"/>
              </a:ext>
            </a:extLst>
          </p:cNvPr>
          <p:cNvSpPr txBox="1"/>
          <p:nvPr/>
        </p:nvSpPr>
        <p:spPr>
          <a:xfrm>
            <a:off x="1097950" y="3273238"/>
            <a:ext cx="168289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조장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 및 하드웨어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3856508" y="3273238"/>
            <a:ext cx="1682895" cy="575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 및 하드웨어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0E00164-C1A2-4105-9EE6-D278893B0E8B}"/>
              </a:ext>
            </a:extLst>
          </p:cNvPr>
          <p:cNvSpPr txBox="1"/>
          <p:nvPr/>
        </p:nvSpPr>
        <p:spPr>
          <a:xfrm>
            <a:off x="6615067" y="3273238"/>
            <a:ext cx="1682895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소프트웨어 개발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어플리케이션 개발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48478DA-E548-47F9-AD1A-50B140AFA7D2}"/>
              </a:ext>
            </a:extLst>
          </p:cNvPr>
          <p:cNvSpPr txBox="1"/>
          <p:nvPr/>
        </p:nvSpPr>
        <p:spPr>
          <a:xfrm>
            <a:off x="9383173" y="3273238"/>
            <a:ext cx="168289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총무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-3D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외관 디자인 및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프린팅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02537" y="6583062"/>
            <a:ext cx="2181225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171885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현황 조사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D12FC-1122-947F-07E0-8594EA4A6C09}"/>
              </a:ext>
            </a:extLst>
          </p:cNvPr>
          <p:cNvSpPr txBox="1"/>
          <p:nvPr/>
        </p:nvSpPr>
        <p:spPr>
          <a:xfrm>
            <a:off x="1028877" y="1052822"/>
            <a:ext cx="102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보건복지부가 조사한 시각장애인의 수는 약 </a:t>
            </a:r>
            <a:r>
              <a:rPr lang="en-US" altLang="ko-KR" dirty="0"/>
              <a:t>25.1</a:t>
            </a:r>
            <a:r>
              <a:rPr lang="ko-KR" altLang="en-US" dirty="0"/>
              <a:t>만명으로</a:t>
            </a:r>
            <a:r>
              <a:rPr lang="en-US" altLang="ko-KR" dirty="0"/>
              <a:t>, </a:t>
            </a:r>
            <a:r>
              <a:rPr lang="ko-KR" altLang="en-US" dirty="0"/>
              <a:t>적지 않은 비율을 차지하고 있습니다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8A72E1-8225-99F5-7522-23E2D4D5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52" y="1666433"/>
            <a:ext cx="2687170" cy="29568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68C096-D422-F00E-3E0D-E17286295086}"/>
              </a:ext>
            </a:extLst>
          </p:cNvPr>
          <p:cNvSpPr txBox="1"/>
          <p:nvPr/>
        </p:nvSpPr>
        <p:spPr>
          <a:xfrm>
            <a:off x="6531552" y="4605682"/>
            <a:ext cx="49861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한국장애인개발원</a:t>
            </a:r>
            <a:r>
              <a:rPr lang="en-US" altLang="ko-KR" sz="1100" dirty="0"/>
              <a:t>(2019), [2019</a:t>
            </a:r>
            <a:r>
              <a:rPr lang="ko-KR" altLang="en-US" sz="1100" dirty="0"/>
              <a:t> 장애통계연보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3D648-8F8A-FBD5-8A7C-3BFDD438F340}"/>
              </a:ext>
            </a:extLst>
          </p:cNvPr>
          <p:cNvSpPr txBox="1"/>
          <p:nvPr/>
        </p:nvSpPr>
        <p:spPr>
          <a:xfrm>
            <a:off x="10509105" y="6551981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2A694-ABD6-196E-71C7-655FEE2833B7}"/>
              </a:ext>
            </a:extLst>
          </p:cNvPr>
          <p:cNvGrpSpPr/>
          <p:nvPr/>
        </p:nvGrpSpPr>
        <p:grpSpPr>
          <a:xfrm>
            <a:off x="914400" y="1828608"/>
            <a:ext cx="5173892" cy="3200784"/>
            <a:chOff x="914400" y="1760154"/>
            <a:chExt cx="5173892" cy="32007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66B910-6BD1-FE98-5A59-CADDACEA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12483" r="51073" b="54868"/>
            <a:stretch/>
          </p:blipFill>
          <p:spPr>
            <a:xfrm>
              <a:off x="914400" y="2495895"/>
              <a:ext cx="2456329" cy="20203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413093-9159-690C-DC1A-910CA598B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555"/>
            <a:stretch/>
          </p:blipFill>
          <p:spPr>
            <a:xfrm>
              <a:off x="1068057" y="1760154"/>
              <a:ext cx="5020235" cy="6463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EA119E-F0F8-96F0-CBC0-032A4C269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258" t="12419" r="3337" b="51680"/>
            <a:stretch/>
          </p:blipFill>
          <p:spPr>
            <a:xfrm>
              <a:off x="3442447" y="2498863"/>
              <a:ext cx="2581836" cy="24620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F20C98-2928-858B-832E-F81C57354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91" t="59793" r="50856" b="37362"/>
            <a:stretch/>
          </p:blipFill>
          <p:spPr>
            <a:xfrm>
              <a:off x="1357660" y="4516273"/>
              <a:ext cx="1532965" cy="195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58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학기 중 계획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39CDC5-C05F-4B02-B6CA-5CCF0006B60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A646B7C-309B-4E8A-8429-2DFC90D1F701}"/>
              </a:ext>
            </a:extLst>
          </p:cNvPr>
          <p:cNvCxnSpPr/>
          <p:nvPr/>
        </p:nvCxnSpPr>
        <p:spPr>
          <a:xfrm flipV="1">
            <a:off x="1860351" y="3388538"/>
            <a:ext cx="0" cy="11694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1FB84E7-FD7D-4436-9563-337872DC3953}"/>
              </a:ext>
            </a:extLst>
          </p:cNvPr>
          <p:cNvCxnSpPr/>
          <p:nvPr/>
        </p:nvCxnSpPr>
        <p:spPr>
          <a:xfrm flipV="1">
            <a:off x="4158520" y="1989187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A5F2C9-5B9D-4DF1-A7CC-C6C2C3DA57A7}"/>
              </a:ext>
            </a:extLst>
          </p:cNvPr>
          <p:cNvCxnSpPr/>
          <p:nvPr/>
        </p:nvCxnSpPr>
        <p:spPr>
          <a:xfrm flipV="1">
            <a:off x="5767434" y="3416614"/>
            <a:ext cx="0" cy="114141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50D04-3564-4DDF-A706-94D0A5420399}"/>
              </a:ext>
            </a:extLst>
          </p:cNvPr>
          <p:cNvCxnSpPr>
            <a:cxnSpLocks/>
          </p:cNvCxnSpPr>
          <p:nvPr/>
        </p:nvCxnSpPr>
        <p:spPr>
          <a:xfrm flipV="1">
            <a:off x="8113181" y="1933839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3FF462-943E-4F91-BBCD-970D057CE590}"/>
              </a:ext>
            </a:extLst>
          </p:cNvPr>
          <p:cNvSpPr txBox="1"/>
          <p:nvPr/>
        </p:nvSpPr>
        <p:spPr>
          <a:xfrm>
            <a:off x="8202081" y="1913275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26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65392-884B-477A-A61A-22C80D081B0A}"/>
              </a:ext>
            </a:extLst>
          </p:cNvPr>
          <p:cNvSpPr txBox="1"/>
          <p:nvPr/>
        </p:nvSpPr>
        <p:spPr>
          <a:xfrm>
            <a:off x="5792834" y="3819213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5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19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C0F1ED-175C-4BCB-82B2-41B22B607317}"/>
              </a:ext>
            </a:extLst>
          </p:cNvPr>
          <p:cNvSpPr txBox="1"/>
          <p:nvPr/>
        </p:nvSpPr>
        <p:spPr>
          <a:xfrm>
            <a:off x="4247421" y="1968623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28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094DC-B5B4-4B42-883E-9439EBB0D248}"/>
              </a:ext>
            </a:extLst>
          </p:cNvPr>
          <p:cNvSpPr txBox="1"/>
          <p:nvPr/>
        </p:nvSpPr>
        <p:spPr>
          <a:xfrm>
            <a:off x="1885751" y="378592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B54CF0-BD01-4AF4-B266-5D80F46A3D98}"/>
              </a:ext>
            </a:extLst>
          </p:cNvPr>
          <p:cNvSpPr txBox="1"/>
          <p:nvPr/>
        </p:nvSpPr>
        <p:spPr>
          <a:xfrm>
            <a:off x="724269" y="189271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3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17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189FBF-B467-48A1-BDAC-366DFFAF2ED7}"/>
              </a:ext>
            </a:extLst>
          </p:cNvPr>
          <p:cNvSpPr txBox="1"/>
          <p:nvPr/>
        </p:nvSpPr>
        <p:spPr>
          <a:xfrm>
            <a:off x="1903984" y="4219479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발표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BCA545-5D4C-466B-8ACE-5E446F3BBCDD}"/>
              </a:ext>
            </a:extLst>
          </p:cNvPr>
          <p:cNvCxnSpPr/>
          <p:nvPr/>
        </p:nvCxnSpPr>
        <p:spPr>
          <a:xfrm flipV="1">
            <a:off x="9763008" y="3421909"/>
            <a:ext cx="0" cy="11361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7A2321-D1A5-4CBF-9D04-D4BF2ED852F0}"/>
              </a:ext>
            </a:extLst>
          </p:cNvPr>
          <p:cNvSpPr txBox="1"/>
          <p:nvPr/>
        </p:nvSpPr>
        <p:spPr>
          <a:xfrm>
            <a:off x="9788408" y="3799039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6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월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2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DD75F4-0275-400F-B007-FE495311D12F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643FD7-C72E-4F95-B763-CDDDE1CFA9B1}"/>
              </a:ext>
            </a:extLst>
          </p:cNvPr>
          <p:cNvSpPr txBox="1"/>
          <p:nvPr/>
        </p:nvSpPr>
        <p:spPr>
          <a:xfrm>
            <a:off x="9763008" y="421947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졸업논문 제출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97FB98-1F63-40F4-9133-0DD1257156AD}"/>
              </a:ext>
            </a:extLst>
          </p:cNvPr>
          <p:cNvSpPr txBox="1"/>
          <p:nvPr/>
        </p:nvSpPr>
        <p:spPr>
          <a:xfrm>
            <a:off x="5767434" y="4219479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최종발표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FA7A7-D076-4FA4-85D4-73F53A2B91D2}"/>
              </a:ext>
            </a:extLst>
          </p:cNvPr>
          <p:cNvSpPr txBox="1"/>
          <p:nvPr/>
        </p:nvSpPr>
        <p:spPr>
          <a:xfrm>
            <a:off x="724268" y="234241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연구계획 발표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772433-5736-4690-A55F-07F81BCAF7FD}"/>
              </a:ext>
            </a:extLst>
          </p:cNvPr>
          <p:cNvSpPr txBox="1"/>
          <p:nvPr/>
        </p:nvSpPr>
        <p:spPr>
          <a:xfrm>
            <a:off x="4249637" y="236145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발표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97FB98-1F63-40F4-9133-0DD1257156AD}"/>
              </a:ext>
            </a:extLst>
          </p:cNvPr>
          <p:cNvSpPr txBox="1"/>
          <p:nvPr/>
        </p:nvSpPr>
        <p:spPr>
          <a:xfrm>
            <a:off x="8202080" y="234241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972675" y="6572250"/>
            <a:ext cx="2219325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246893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일정 계획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39536"/>
              </p:ext>
            </p:extLst>
          </p:nvPr>
        </p:nvGraphicFramePr>
        <p:xfrm>
          <a:off x="464425" y="995889"/>
          <a:ext cx="11384674" cy="542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1319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779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하드웨어 설계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딥러닝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3D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100" baseline="0" dirty="0" err="1"/>
                        <a:t>프린팅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알고리즘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앱</a:t>
                      </a:r>
                      <a:r>
                        <a:rPr lang="ko-KR" altLang="en-US" sz="1100" dirty="0"/>
                        <a:t>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논문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9972675" y="6572250"/>
            <a:ext cx="2219325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1285875" y="1895475"/>
            <a:ext cx="7905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2141837" y="2552700"/>
            <a:ext cx="5609968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9429750" y="5953125"/>
            <a:ext cx="238125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2141836" y="3228715"/>
            <a:ext cx="8040131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141837" y="3920696"/>
            <a:ext cx="476893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2141835" y="4608553"/>
            <a:ext cx="8040131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2141837" y="5279937"/>
            <a:ext cx="8040131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362023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예산안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76021" y="6540843"/>
            <a:ext cx="2207741" cy="308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564226"/>
              </p:ext>
            </p:extLst>
          </p:nvPr>
        </p:nvGraphicFramePr>
        <p:xfrm>
          <a:off x="1079355" y="831169"/>
          <a:ext cx="10906492" cy="572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18mm </a:t>
                      </a:r>
                      <a:r>
                        <a:rPr lang="ko-KR" altLang="en-US" sz="1600" dirty="0"/>
                        <a:t>초소형 초음파 센서 모듈 </a:t>
                      </a:r>
                      <a:r>
                        <a:rPr lang="en-US" altLang="ko-KR" sz="1600" dirty="0"/>
                        <a:t>[IUM-D16]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MPU-9250 </a:t>
                      </a:r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축 </a:t>
                      </a:r>
                      <a:r>
                        <a:rPr lang="ko-KR" altLang="en-US" sz="1600" dirty="0" err="1"/>
                        <a:t>자이로</a:t>
                      </a:r>
                      <a:r>
                        <a:rPr lang="ko-KR" altLang="en-US" sz="1600" dirty="0"/>
                        <a:t> 센서 모듈 </a:t>
                      </a:r>
                      <a:r>
                        <a:rPr lang="en-US" altLang="ko-KR" sz="1600" dirty="0"/>
                        <a:t>GY-9250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15,000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블루투스</a:t>
                      </a:r>
                      <a:r>
                        <a:rPr lang="ko-KR" altLang="en-US" sz="1600" dirty="0"/>
                        <a:t> 모듈 </a:t>
                      </a:r>
                      <a:r>
                        <a:rPr lang="en-US" altLang="ko-KR" sz="1600" dirty="0"/>
                        <a:t>HC-06 (DIP) </a:t>
                      </a:r>
                      <a:r>
                        <a:rPr lang="ko-KR" altLang="en-US" sz="1600" dirty="0" err="1"/>
                        <a:t>펌웨어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v3.0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6,000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진동모터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2,700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메가</a:t>
                      </a:r>
                      <a:r>
                        <a:rPr lang="en-US" altLang="ko-KR" sz="1600" dirty="0"/>
                        <a:t>2560 (R3) </a:t>
                      </a:r>
                      <a:r>
                        <a:rPr lang="ko-KR" altLang="en-US" sz="1600" dirty="0"/>
                        <a:t>호환보드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30,000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Snap - </a:t>
                      </a:r>
                      <a:r>
                        <a:rPr lang="ko-KR" altLang="en-US" sz="1600" dirty="0"/>
                        <a:t>단자 </a:t>
                      </a:r>
                      <a:r>
                        <a:rPr lang="en-US" altLang="ko-KR" sz="1600" dirty="0"/>
                        <a:t>9V DC</a:t>
                      </a:r>
                      <a:r>
                        <a:rPr lang="ko-KR" altLang="en-US" sz="1600" dirty="0"/>
                        <a:t>플러그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6F22(9V,FC-1)Be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브레드보드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400</a:t>
                      </a:r>
                      <a:r>
                        <a:rPr lang="ko-KR" altLang="en-US" sz="1600" dirty="0"/>
                        <a:t>핀 </a:t>
                      </a:r>
                      <a:r>
                        <a:rPr lang="en-US" altLang="ko-KR" sz="1600" dirty="0"/>
                        <a:t>Half Size Breadboard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52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91,960 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3" name="TextBox 232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120761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추가 예산안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76021" y="6540843"/>
            <a:ext cx="2207741" cy="308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355" y="831169"/>
          <a:ext cx="10634852" cy="5701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부품명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</a:t>
                      </a:r>
                      <a:r>
                        <a:rPr lang="en-US" altLang="ko-KR" sz="1600" dirty="0"/>
                        <a:t>[CH254] </a:t>
                      </a:r>
                      <a:r>
                        <a:rPr lang="ko-KR" altLang="en-US" sz="1600" dirty="0"/>
                        <a:t>소켓 점퍼 케이블 </a:t>
                      </a:r>
                      <a:r>
                        <a:rPr lang="en-US" altLang="ko-KR" sz="1600" dirty="0"/>
                        <a:t>40P (</a:t>
                      </a:r>
                      <a:r>
                        <a:rPr lang="ko-KR" altLang="en-US" sz="1600" dirty="0"/>
                        <a:t>칼라</a:t>
                      </a:r>
                      <a:r>
                        <a:rPr lang="en-US" altLang="ko-KR" sz="1600" dirty="0"/>
                        <a:t>) (F/F) 20cm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</a:t>
                      </a:r>
                      <a:r>
                        <a:rPr lang="en-US" altLang="ko-KR" sz="1600" dirty="0"/>
                        <a:t>[CH254] </a:t>
                      </a:r>
                      <a:r>
                        <a:rPr lang="ko-KR" altLang="en-US" sz="1600" dirty="0"/>
                        <a:t>소켓 점퍼 케이블 </a:t>
                      </a:r>
                      <a:r>
                        <a:rPr lang="en-US" altLang="ko-KR" sz="1600" dirty="0"/>
                        <a:t>40P (</a:t>
                      </a:r>
                      <a:r>
                        <a:rPr lang="ko-KR" altLang="en-US" sz="1600" dirty="0"/>
                        <a:t>칼라</a:t>
                      </a:r>
                      <a:r>
                        <a:rPr lang="en-US" altLang="ko-KR" sz="1600" dirty="0"/>
                        <a:t>) (M/M)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20cm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</a:t>
                      </a:r>
                      <a:r>
                        <a:rPr lang="en-US" altLang="ko-KR" sz="1600" dirty="0"/>
                        <a:t>[CH254] </a:t>
                      </a:r>
                      <a:r>
                        <a:rPr lang="ko-KR" altLang="en-US" sz="1600" dirty="0"/>
                        <a:t>소켓 점퍼 케이블 </a:t>
                      </a:r>
                      <a:r>
                        <a:rPr lang="en-US" altLang="ko-KR" sz="1600" dirty="0"/>
                        <a:t>40P (</a:t>
                      </a:r>
                      <a:r>
                        <a:rPr lang="ko-KR" altLang="en-US" sz="1600" dirty="0"/>
                        <a:t>칼라</a:t>
                      </a:r>
                      <a:r>
                        <a:rPr lang="en-US" altLang="ko-KR" sz="1600" dirty="0"/>
                        <a:t>) (M/F) 20cm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미니 카메라 모듈 </a:t>
                      </a:r>
                      <a:r>
                        <a:rPr lang="en-US" altLang="ko-KR" sz="1600" dirty="0"/>
                        <a:t>Mini module Camera Shield w/ 5 MP OV5642 [B0068]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54,000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54,000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미니 카메라 모듈 </a:t>
                      </a:r>
                      <a:r>
                        <a:rPr lang="en-US" altLang="ko-KR" sz="1600" dirty="0"/>
                        <a:t>Mini module Camera Shield w/ 2 MP OV2640 [B0067]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40,000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40,000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부가세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9655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시각장애인용 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14,450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120,655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3" name="TextBox 232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정병준</a:t>
            </a:r>
          </a:p>
        </p:txBody>
      </p:sp>
    </p:spTree>
    <p:extLst>
      <p:ext uri="{BB962C8B-B14F-4D97-AF65-F5344CB8AC3E}">
        <p14:creationId xmlns:p14="http://schemas.microsoft.com/office/powerpoint/2010/main" val="143061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참고문헌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4388" y="1001874"/>
            <a:ext cx="10515600" cy="5524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3) </a:t>
            </a:r>
            <a:r>
              <a:rPr lang="ko-KR" altLang="en-US" sz="900" kern="100" dirty="0">
                <a:cs typeface="Arial" panose="020B0604020202020204" pitchFamily="34" charset="0"/>
              </a:rPr>
              <a:t>한국장애인고용공단</a:t>
            </a:r>
            <a:r>
              <a:rPr lang="en-US" altLang="ko-KR" sz="900" kern="100" dirty="0">
                <a:cs typeface="Arial" panose="020B0604020202020204" pitchFamily="34" charset="0"/>
              </a:rPr>
              <a:t>, </a:t>
            </a:r>
            <a:r>
              <a:rPr lang="ko-KR" altLang="en-US" sz="900" kern="100" dirty="0">
                <a:cs typeface="Arial" panose="020B0604020202020204" pitchFamily="34" charset="0"/>
              </a:rPr>
              <a:t>한눈에 보는 </a:t>
            </a:r>
            <a:r>
              <a:rPr lang="en-US" altLang="ko-KR" sz="900" kern="100" dirty="0">
                <a:cs typeface="Arial" panose="020B0604020202020204" pitchFamily="34" charset="0"/>
              </a:rPr>
              <a:t>2022 </a:t>
            </a:r>
            <a:r>
              <a:rPr lang="ko-KR" altLang="en-US" sz="900" kern="100" dirty="0">
                <a:cs typeface="Arial" panose="020B0604020202020204" pitchFamily="34" charset="0"/>
              </a:rPr>
              <a:t>장애인 통계</a:t>
            </a: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900" kern="100" dirty="0">
                <a:cs typeface="Arial" panose="020B0604020202020204" pitchFamily="34" charset="0"/>
              </a:rPr>
              <a:t>      한국장애인개발원</a:t>
            </a:r>
            <a:r>
              <a:rPr lang="en-US" altLang="ko-KR" sz="900" kern="100" dirty="0">
                <a:cs typeface="Arial" panose="020B0604020202020204" pitchFamily="34" charset="0"/>
              </a:rPr>
              <a:t>, 2019 </a:t>
            </a:r>
            <a:r>
              <a:rPr lang="ko-KR" altLang="en-US" sz="900" kern="100" dirty="0">
                <a:cs typeface="Arial" panose="020B0604020202020204" pitchFamily="34" charset="0"/>
              </a:rPr>
              <a:t>장애통계연보</a:t>
            </a: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4) </a:t>
            </a:r>
            <a:r>
              <a:rPr lang="ko-KR" altLang="en-US" sz="900" kern="100" dirty="0">
                <a:cs typeface="Arial" panose="020B0604020202020204" pitchFamily="34" charset="0"/>
              </a:rPr>
              <a:t>시각장애인 점자블록의 활용에 점진적 변화가 필요하다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>
                <a:cs typeface="Arial" panose="020B0604020202020204" pitchFamily="34" charset="0"/>
              </a:rPr>
              <a:t>기고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>
                <a:cs typeface="Arial" panose="020B0604020202020204" pitchFamily="34" charset="0"/>
              </a:rPr>
              <a:t>오피니언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>
                <a:cs typeface="Arial" panose="020B0604020202020204" pitchFamily="34" charset="0"/>
              </a:rPr>
              <a:t>기사본문 </a:t>
            </a:r>
            <a:r>
              <a:rPr lang="en-US" altLang="ko-KR" sz="900" kern="100" dirty="0">
                <a:cs typeface="Arial" panose="020B0604020202020204" pitchFamily="34" charset="0"/>
              </a:rPr>
              <a:t>- </a:t>
            </a:r>
            <a:r>
              <a:rPr lang="ko-KR" altLang="en-US" sz="900" kern="100" dirty="0" err="1">
                <a:cs typeface="Arial" panose="020B0604020202020204" pitchFamily="34" charset="0"/>
              </a:rPr>
              <a:t>에이블뉴스</a:t>
            </a:r>
            <a:r>
              <a:rPr lang="ko-KR" altLang="en-US" sz="900" kern="100" dirty="0"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cs typeface="Arial" panose="020B0604020202020204" pitchFamily="34" charset="0"/>
              </a:rPr>
              <a:t>(ablenews.co.kr)</a:t>
            </a:r>
          </a:p>
          <a:p>
            <a:pPr marL="0" indent="0">
              <a:buNone/>
            </a:pP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5) </a:t>
            </a:r>
            <a:r>
              <a:rPr lang="ko-KR" altLang="en-US" sz="900" kern="100" dirty="0">
                <a:cs typeface="Arial" panose="020B0604020202020204" pitchFamily="34" charset="0"/>
              </a:rPr>
              <a:t>시각장애인 사고위험 높은 수원 화성 </a:t>
            </a:r>
            <a:r>
              <a:rPr lang="ko-KR" altLang="en-US" sz="900" kern="100" dirty="0" err="1">
                <a:cs typeface="Arial" panose="020B0604020202020204" pitchFamily="34" charset="0"/>
              </a:rPr>
              <a:t>행궁길</a:t>
            </a:r>
            <a:r>
              <a:rPr lang="ko-KR" altLang="en-US" sz="900" kern="100" dirty="0"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>
                <a:cs typeface="Arial" panose="020B0604020202020204" pitchFamily="34" charset="0"/>
              </a:rPr>
              <a:t>인천</a:t>
            </a:r>
            <a:r>
              <a:rPr lang="en-US" altLang="ko-KR" sz="900" kern="100" dirty="0">
                <a:cs typeface="Arial" panose="020B0604020202020204" pitchFamily="34" charset="0"/>
              </a:rPr>
              <a:t>/</a:t>
            </a:r>
            <a:r>
              <a:rPr lang="ko-KR" altLang="en-US" sz="900" kern="100" dirty="0">
                <a:cs typeface="Arial" panose="020B0604020202020204" pitchFamily="34" charset="0"/>
              </a:rPr>
              <a:t>경기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 err="1">
                <a:cs typeface="Arial" panose="020B0604020202020204" pitchFamily="34" charset="0"/>
              </a:rPr>
              <a:t>전국넷</a:t>
            </a:r>
            <a:r>
              <a:rPr lang="ko-KR" altLang="en-US" sz="900" kern="100" dirty="0"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cs typeface="Arial" panose="020B0604020202020204" pitchFamily="34" charset="0"/>
              </a:rPr>
              <a:t>&lt; </a:t>
            </a:r>
            <a:r>
              <a:rPr lang="ko-KR" altLang="en-US" sz="900" kern="100" dirty="0">
                <a:cs typeface="Arial" panose="020B0604020202020204" pitchFamily="34" charset="0"/>
              </a:rPr>
              <a:t>기사본문 </a:t>
            </a:r>
            <a:r>
              <a:rPr lang="en-US" altLang="ko-KR" sz="900" kern="100" dirty="0">
                <a:cs typeface="Arial" panose="020B0604020202020204" pitchFamily="34" charset="0"/>
              </a:rPr>
              <a:t>- </a:t>
            </a:r>
            <a:r>
              <a:rPr lang="ko-KR" altLang="en-US" sz="900" kern="100" dirty="0" err="1">
                <a:cs typeface="Arial" panose="020B0604020202020204" pitchFamily="34" charset="0"/>
              </a:rPr>
              <a:t>에이블뉴스</a:t>
            </a:r>
            <a:r>
              <a:rPr lang="ko-KR" altLang="en-US" sz="900" kern="100" dirty="0">
                <a:cs typeface="Arial" panose="020B0604020202020204" pitchFamily="34" charset="0"/>
              </a:rPr>
              <a:t> </a:t>
            </a:r>
            <a:r>
              <a:rPr lang="en-US" altLang="ko-KR" sz="900" kern="100" dirty="0">
                <a:cs typeface="Arial" panose="020B0604020202020204" pitchFamily="34" charset="0"/>
              </a:rPr>
              <a:t>(ablenews.co.kr)</a:t>
            </a:r>
          </a:p>
          <a:p>
            <a:pPr marL="0" indent="0">
              <a:buNone/>
            </a:pP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6) </a:t>
            </a:r>
            <a:r>
              <a:rPr lang="ko-KR" altLang="en-US" sz="900" kern="100" dirty="0">
                <a:cs typeface="Arial" panose="020B0604020202020204" pitchFamily="34" charset="0"/>
              </a:rPr>
              <a:t>세상 밖으로 나오지 못하는 시각장애인 </a:t>
            </a:r>
            <a:r>
              <a:rPr lang="en-US" altLang="ko-KR" sz="900" kern="100" dirty="0">
                <a:cs typeface="Arial" panose="020B0604020202020204" pitchFamily="34" charset="0"/>
              </a:rPr>
              <a:t>– YouTube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8)</a:t>
            </a:r>
            <a:r>
              <a:rPr lang="ko-KR" altLang="en-US" sz="900" kern="100" dirty="0" err="1">
                <a:cs typeface="Arial" panose="020B0604020202020204" pitchFamily="34" charset="0"/>
              </a:rPr>
              <a:t>김민건</a:t>
            </a:r>
            <a:r>
              <a:rPr lang="ko-KR" altLang="en-US" sz="900" kern="100" dirty="0">
                <a:cs typeface="Arial" panose="020B0604020202020204" pitchFamily="34" charset="0"/>
              </a:rPr>
              <a:t> 외 </a:t>
            </a:r>
            <a:r>
              <a:rPr lang="en-US" altLang="ko-KR" sz="900" kern="100" dirty="0">
                <a:cs typeface="Arial" panose="020B0604020202020204" pitchFamily="34" charset="0"/>
              </a:rPr>
              <a:t>7</a:t>
            </a:r>
            <a:r>
              <a:rPr lang="ko-KR" altLang="en-US" sz="900" kern="100" dirty="0">
                <a:cs typeface="Arial" panose="020B0604020202020204" pitchFamily="34" charset="0"/>
              </a:rPr>
              <a:t>인</a:t>
            </a:r>
            <a:r>
              <a:rPr lang="en-US" altLang="ko-KR" sz="900" kern="100" dirty="0">
                <a:cs typeface="Arial" panose="020B0604020202020204" pitchFamily="34" charset="0"/>
              </a:rPr>
              <a:t>; </a:t>
            </a:r>
            <a:r>
              <a:rPr lang="ko-KR" altLang="ko-KR" sz="900" kern="100" dirty="0">
                <a:cs typeface="Arial" panose="020B0604020202020204" pitchFamily="34" charset="0"/>
              </a:rPr>
              <a:t>스마트</a:t>
            </a:r>
            <a:r>
              <a:rPr lang="ko-KR" altLang="ko-KR" sz="900" kern="100" dirty="0"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 err="1">
                <a:cs typeface="Arial" panose="020B0604020202020204" pitchFamily="34" charset="0"/>
              </a:rPr>
              <a:t>흰지팡이</a:t>
            </a:r>
            <a:r>
              <a:rPr lang="ko-KR" altLang="ko-KR" sz="900" kern="100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900" kern="100" dirty="0">
                <a:cs typeface="Arial" panose="020B0604020202020204" pitchFamily="34" charset="0"/>
              </a:rPr>
              <a:t>설계</a:t>
            </a:r>
            <a:r>
              <a:rPr lang="ko-KR" altLang="ko-KR" sz="900" kern="100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900" kern="100" dirty="0">
                <a:cs typeface="Arial" panose="020B0604020202020204" pitchFamily="34" charset="0"/>
              </a:rPr>
              <a:t>및</a:t>
            </a:r>
            <a:r>
              <a:rPr lang="ko-KR" altLang="ko-KR" sz="900" kern="100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900" kern="100" dirty="0">
                <a:cs typeface="Arial" panose="020B0604020202020204" pitchFamily="34" charset="0"/>
              </a:rPr>
              <a:t>디자인</a:t>
            </a:r>
            <a:r>
              <a:rPr lang="en-US" altLang="ko-KR" sz="900" kern="100" dirty="0">
                <a:cs typeface="Arial" panose="020B0604020202020204" pitchFamily="34" charset="0"/>
              </a:rPr>
              <a:t>(2022)</a:t>
            </a:r>
          </a:p>
          <a:p>
            <a:pPr marL="0" indent="0">
              <a:buNone/>
            </a:pPr>
            <a:endParaRPr lang="en-US" altLang="ko-KR" sz="900" kern="1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900" dirty="0"/>
              <a:t>P. 9)</a:t>
            </a:r>
            <a:r>
              <a:rPr lang="ko-KR" altLang="en-US" sz="900" dirty="0" err="1"/>
              <a:t>강다훈</a:t>
            </a:r>
            <a:r>
              <a:rPr lang="ko-KR" altLang="en-US" sz="900" dirty="0"/>
              <a:t> 외 </a:t>
            </a:r>
            <a:r>
              <a:rPr lang="en-US" altLang="ko-KR" sz="900" dirty="0"/>
              <a:t>7</a:t>
            </a:r>
            <a:r>
              <a:rPr lang="ko-KR" altLang="en-US" sz="900" dirty="0"/>
              <a:t>인</a:t>
            </a:r>
            <a:r>
              <a:rPr lang="en-US" altLang="ko-KR" sz="900" dirty="0"/>
              <a:t>; </a:t>
            </a:r>
            <a:r>
              <a:rPr lang="ko-KR" altLang="en-US" sz="900" dirty="0"/>
              <a:t>시각장애인을 위한 스마트지팡이 설계 및 구현 연구</a:t>
            </a:r>
            <a:r>
              <a:rPr lang="en-US" altLang="ko-KR" sz="900" dirty="0"/>
              <a:t>(2016)</a:t>
            </a:r>
          </a:p>
          <a:p>
            <a:pPr marL="0" indent="0">
              <a:buNone/>
            </a:pPr>
            <a:endParaRPr lang="ko-KR" altLang="en-US" sz="900" dirty="0"/>
          </a:p>
          <a:p>
            <a:pPr marL="0" indent="0">
              <a:buNone/>
            </a:pPr>
            <a:r>
              <a:rPr lang="en-US" altLang="ko-KR" sz="900" dirty="0"/>
              <a:t>P. 10)Mohd Helmy Abd Wahab </a:t>
            </a:r>
            <a:r>
              <a:rPr lang="ko-KR" altLang="en-US" sz="900" dirty="0"/>
              <a:t>외 </a:t>
            </a:r>
            <a:r>
              <a:rPr lang="en-US" altLang="ko-KR" sz="900" dirty="0"/>
              <a:t>6</a:t>
            </a:r>
            <a:r>
              <a:rPr lang="ko-KR" altLang="en-US" sz="900" dirty="0"/>
              <a:t>인</a:t>
            </a:r>
            <a:r>
              <a:rPr lang="en-US" altLang="ko-KR" sz="900" dirty="0"/>
              <a:t>; Smart Cane: Assistive Cane for Visually-impaired People(2011)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P. 11)Cang Ye </a:t>
            </a:r>
            <a:r>
              <a:rPr lang="ko-KR" altLang="en-US" sz="900" dirty="0"/>
              <a:t>외 </a:t>
            </a:r>
            <a:r>
              <a:rPr lang="en-US" altLang="ko-KR" sz="900" dirty="0"/>
              <a:t>2</a:t>
            </a:r>
            <a:r>
              <a:rPr lang="ko-KR" altLang="en-US" sz="900" dirty="0"/>
              <a:t>인</a:t>
            </a:r>
            <a:r>
              <a:rPr lang="en-US" altLang="ko-KR" sz="900" dirty="0"/>
              <a:t>; A Co-Robotic Cane for Blind Navigation(2014)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dirty="0"/>
              <a:t>P. 12)</a:t>
            </a:r>
            <a:r>
              <a:rPr lang="en-US" altLang="ko-KR" sz="900" dirty="0" err="1"/>
              <a:t>Qingtian</a:t>
            </a:r>
            <a:r>
              <a:rPr lang="en-US" altLang="ko-KR" sz="900" dirty="0"/>
              <a:t> Chen </a:t>
            </a:r>
            <a:r>
              <a:rPr lang="ko-KR" altLang="en-US" sz="900" dirty="0"/>
              <a:t>외 </a:t>
            </a:r>
            <a:r>
              <a:rPr lang="en-US" altLang="ko-KR" sz="900" dirty="0"/>
              <a:t>6</a:t>
            </a:r>
            <a:r>
              <a:rPr lang="ko-KR" altLang="en-US" sz="900" dirty="0"/>
              <a:t>인</a:t>
            </a:r>
            <a:r>
              <a:rPr lang="en-US" altLang="ko-KR" sz="900" dirty="0"/>
              <a:t>; CCNY Smart Cane (2017)</a:t>
            </a: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r>
              <a:rPr lang="en-US" altLang="ko-KR" sz="900" kern="100" dirty="0">
                <a:cs typeface="Arial" panose="020B0604020202020204" pitchFamily="34" charset="0"/>
              </a:rPr>
              <a:t>P. 14) </a:t>
            </a:r>
            <a:r>
              <a:rPr lang="en-US" altLang="ko-KR" sz="900" kern="100" dirty="0">
                <a:solidFill>
                  <a:srgbClr val="0070C0"/>
                </a:solidFill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https://www.ultracane.com/</a:t>
            </a:r>
            <a:endParaRPr lang="en-US" altLang="ko-KR" sz="900" kern="1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900" kern="1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900" dirty="0"/>
              <a:t>P. 15) </a:t>
            </a:r>
            <a:r>
              <a:rPr lang="en-US" altLang="ko-KR" sz="9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https://wewalk.io/en/</a:t>
            </a:r>
            <a:endParaRPr lang="en-US" altLang="ko-KR" sz="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900" dirty="0"/>
          </a:p>
          <a:p>
            <a:pPr marL="0" indent="0">
              <a:buNone/>
            </a:pP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3307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80C63A-A0C0-4026-907D-A26F3941EF3D}"/>
              </a:ext>
            </a:extLst>
          </p:cNvPr>
          <p:cNvSpPr/>
          <p:nvPr/>
        </p:nvSpPr>
        <p:spPr>
          <a:xfrm>
            <a:off x="3257107" y="2705986"/>
            <a:ext cx="5677786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4A1AF-87AD-481A-9488-185398837977}"/>
              </a:ext>
            </a:extLst>
          </p:cNvPr>
          <p:cNvSpPr txBox="1"/>
          <p:nvPr/>
        </p:nvSpPr>
        <p:spPr>
          <a:xfrm>
            <a:off x="4560970" y="3021977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67784" y="6598508"/>
            <a:ext cx="2224216" cy="25949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현황 조사</a:t>
            </a: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2F9EC86C-5D00-6EAC-3F95-BA1FD0CC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1" y="1021973"/>
            <a:ext cx="7797030" cy="13746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29CA37-0B76-D26C-9D47-968CCF4E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96" y="4504191"/>
            <a:ext cx="7886305" cy="1619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AB4A7-6304-2A26-9E42-012B490E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20" y="2573994"/>
            <a:ext cx="7932645" cy="2006974"/>
          </a:xfrm>
          <a:prstGeom prst="rect">
            <a:avLst/>
          </a:prstGeom>
        </p:spPr>
      </p:pic>
      <p:pic>
        <p:nvPicPr>
          <p:cNvPr id="18" name="Picture 2" descr="마모가 발생한 점자블록. Ⓒ 김경식">
            <a:extLst>
              <a:ext uri="{FF2B5EF4-FFF2-40B4-BE49-F238E27FC236}">
                <a16:creationId xmlns:a16="http://schemas.microsoft.com/office/drawing/2014/main" id="{373DD201-3091-93E5-B1C8-36FC9AAF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96" y="2908617"/>
            <a:ext cx="3042770" cy="193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FEB40F-CC6C-E64C-4E1C-C786387A2E7B}"/>
              </a:ext>
            </a:extLst>
          </p:cNvPr>
          <p:cNvSpPr txBox="1"/>
          <p:nvPr/>
        </p:nvSpPr>
        <p:spPr>
          <a:xfrm>
            <a:off x="6683188" y="5661776"/>
            <a:ext cx="51905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시각장애인 점자블록의 활용에 점진적 변화가 필요하다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>
                <a:hlinkClick r:id="rId6"/>
              </a:rPr>
              <a:t>기고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>
                <a:hlinkClick r:id="rId6"/>
              </a:rPr>
              <a:t>오피니언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>
                <a:hlinkClick r:id="rId6"/>
              </a:rPr>
              <a:t>기사본문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 err="1">
                <a:hlinkClick r:id="rId6"/>
              </a:rPr>
              <a:t>에이블뉴스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(ablenews.co.kr)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AD6FA-1CDD-6C63-7EDC-1AC83EE98A75}"/>
              </a:ext>
            </a:extLst>
          </p:cNvPr>
          <p:cNvSpPr txBox="1"/>
          <p:nvPr/>
        </p:nvSpPr>
        <p:spPr>
          <a:xfrm>
            <a:off x="8631499" y="4860176"/>
            <a:ext cx="3330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i="1" dirty="0">
                <a:solidFill>
                  <a:srgbClr val="1E1E1E"/>
                </a:solidFill>
                <a:effectLst/>
                <a:latin typeface="Apple SD Gothic Neo"/>
              </a:rPr>
              <a:t>마모가 발생한 점자블록</a:t>
            </a:r>
            <a:br>
              <a:rPr lang="ko-KR" altLang="en-US" sz="1000" i="1" dirty="0"/>
            </a:br>
            <a:br>
              <a:rPr lang="ko-KR" altLang="en-US" sz="1000" i="1" dirty="0"/>
            </a:b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0CF3C-8410-85C8-D51A-FD554F35564C}"/>
              </a:ext>
            </a:extLst>
          </p:cNvPr>
          <p:cNvSpPr txBox="1"/>
          <p:nvPr/>
        </p:nvSpPr>
        <p:spPr>
          <a:xfrm>
            <a:off x="10509105" y="6551981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</p:spTree>
    <p:extLst>
      <p:ext uri="{BB962C8B-B14F-4D97-AF65-F5344CB8AC3E}">
        <p14:creationId xmlns:p14="http://schemas.microsoft.com/office/powerpoint/2010/main" val="385686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현황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AD6FA-1CDD-6C63-7EDC-1AC83EE98A75}"/>
              </a:ext>
            </a:extLst>
          </p:cNvPr>
          <p:cNvSpPr txBox="1"/>
          <p:nvPr/>
        </p:nvSpPr>
        <p:spPr>
          <a:xfrm>
            <a:off x="6954706" y="3311579"/>
            <a:ext cx="3330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/>
              <a:t>점자블록 바로 옆에 있는 커다란 화분</a:t>
            </a:r>
            <a:br>
              <a:rPr lang="ko-KR" altLang="en-US" sz="1000" i="1" dirty="0"/>
            </a:br>
            <a:br>
              <a:rPr lang="ko-KR" altLang="en-US" sz="1000" i="1" dirty="0"/>
            </a:br>
            <a:endParaRPr lang="ko-KR" altLang="en-US" sz="100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97F1A-6BF7-F9D2-57FD-0FAFC10E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62" y="1000474"/>
            <a:ext cx="6211420" cy="993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F3B97-D19D-8826-C356-4FD89626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2" y="2483949"/>
            <a:ext cx="5898734" cy="29396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9BFEC4-F827-EA02-5E1F-15B14B9F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58" y="1176694"/>
            <a:ext cx="3121624" cy="20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82C68-7F47-A262-A58A-E74E775B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58" y="3865577"/>
            <a:ext cx="3204884" cy="20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B561F-3645-BCB6-8A15-CC80ACEFBFEE}"/>
              </a:ext>
            </a:extLst>
          </p:cNvPr>
          <p:cNvSpPr txBox="1"/>
          <p:nvPr/>
        </p:nvSpPr>
        <p:spPr>
          <a:xfrm>
            <a:off x="6938682" y="5974097"/>
            <a:ext cx="3330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/>
              <a:t>점자블록 바로 옆에 </a:t>
            </a:r>
            <a:r>
              <a:rPr lang="en-US" altLang="ko-KR" sz="1000" i="1" dirty="0"/>
              <a:t>50cm</a:t>
            </a:r>
            <a:r>
              <a:rPr lang="ko-KR" altLang="en-US" sz="1000" i="1" dirty="0"/>
              <a:t>의 </a:t>
            </a:r>
            <a:r>
              <a:rPr lang="ko-KR" altLang="en-US" sz="1000" i="1" dirty="0" err="1"/>
              <a:t>볼라드</a:t>
            </a:r>
            <a:r>
              <a:rPr lang="ko-KR" altLang="en-US" sz="1000" i="1" dirty="0"/>
              <a:t> 설치</a:t>
            </a:r>
            <a:br>
              <a:rPr lang="ko-KR" altLang="en-US" sz="1000" i="1" dirty="0"/>
            </a:br>
            <a:br>
              <a:rPr lang="ko-KR" altLang="en-US" sz="1000" i="1" dirty="0"/>
            </a:b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BF1D3-6DD4-3DF4-E9A3-D682747D71C2}"/>
              </a:ext>
            </a:extLst>
          </p:cNvPr>
          <p:cNvSpPr txBox="1"/>
          <p:nvPr/>
        </p:nvSpPr>
        <p:spPr>
          <a:xfrm>
            <a:off x="10509105" y="6551981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3C0E6-7B0C-40FD-F7FC-13B09ADD0860}"/>
              </a:ext>
            </a:extLst>
          </p:cNvPr>
          <p:cNvSpPr txBox="1"/>
          <p:nvPr/>
        </p:nvSpPr>
        <p:spPr>
          <a:xfrm>
            <a:off x="758078" y="5881764"/>
            <a:ext cx="6149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시각장애인 사고위험 높은 수원 화성 </a:t>
            </a:r>
            <a:r>
              <a:rPr lang="ko-KR" altLang="en-US" dirty="0" err="1">
                <a:hlinkClick r:id="rId6"/>
              </a:rPr>
              <a:t>행궁길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>
                <a:hlinkClick r:id="rId6"/>
              </a:rPr>
              <a:t>인천</a:t>
            </a:r>
            <a:r>
              <a:rPr lang="en-US" altLang="ko-KR" dirty="0">
                <a:hlinkClick r:id="rId6"/>
              </a:rPr>
              <a:t>/</a:t>
            </a:r>
            <a:r>
              <a:rPr lang="ko-KR" altLang="en-US" dirty="0">
                <a:hlinkClick r:id="rId6"/>
              </a:rPr>
              <a:t>경기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 err="1">
                <a:hlinkClick r:id="rId6"/>
              </a:rPr>
              <a:t>전국넷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&lt; </a:t>
            </a:r>
            <a:r>
              <a:rPr lang="ko-KR" altLang="en-US" dirty="0">
                <a:hlinkClick r:id="rId6"/>
              </a:rPr>
              <a:t>기사본문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 err="1">
                <a:hlinkClick r:id="rId6"/>
              </a:rPr>
              <a:t>에이블뉴스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(ablenews.co.kr)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48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6D359772-0B2E-B020-DA6C-9351DD69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12" y="78382"/>
            <a:ext cx="8628017" cy="674490"/>
          </a:xfrm>
        </p:spPr>
        <p:txBody>
          <a:bodyPr>
            <a:normAutofit/>
          </a:bodyPr>
          <a:lstStyle/>
          <a:p>
            <a:r>
              <a:rPr lang="ko-KR" altLang="en-US" dirty="0"/>
              <a:t>관련 현황 조사</a:t>
            </a:r>
          </a:p>
        </p:txBody>
      </p:sp>
      <p:pic>
        <p:nvPicPr>
          <p:cNvPr id="18" name="내용 개체 틀 8">
            <a:extLst>
              <a:ext uri="{FF2B5EF4-FFF2-40B4-BE49-F238E27FC236}">
                <a16:creationId xmlns:a16="http://schemas.microsoft.com/office/drawing/2014/main" id="{BF130F27-F084-E49D-0723-A9B840C5F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17585" r="34008" b="20402"/>
          <a:stretch/>
        </p:blipFill>
        <p:spPr>
          <a:xfrm>
            <a:off x="943712" y="1138517"/>
            <a:ext cx="6311154" cy="35910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E3A66-CAA3-4B17-82F8-CC8018DEDF40}"/>
              </a:ext>
            </a:extLst>
          </p:cNvPr>
          <p:cNvSpPr txBox="1"/>
          <p:nvPr/>
        </p:nvSpPr>
        <p:spPr>
          <a:xfrm>
            <a:off x="943712" y="5115200"/>
            <a:ext cx="6149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(15) </a:t>
            </a:r>
            <a:r>
              <a:rPr lang="ko-KR" altLang="en-US" dirty="0">
                <a:hlinkClick r:id="rId3"/>
              </a:rPr>
              <a:t>세상 밖으로 나오지 못하는 시각장애인 </a:t>
            </a:r>
            <a:r>
              <a:rPr lang="en-US" altLang="ko-KR" dirty="0">
                <a:hlinkClick r:id="rId3"/>
              </a:rPr>
              <a:t>- YouTube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548A7-D5AD-CE1B-CBAB-E0C92DF31290}"/>
              </a:ext>
            </a:extLst>
          </p:cNvPr>
          <p:cNvSpPr txBox="1"/>
          <p:nvPr/>
        </p:nvSpPr>
        <p:spPr>
          <a:xfrm>
            <a:off x="7360640" y="2142074"/>
            <a:ext cx="4422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점자블록이 노후화되고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일부 구간에서는 설치되어 있지 않아 </a:t>
            </a:r>
            <a:r>
              <a:rPr lang="ko-KR" altLang="en-US" sz="1600" dirty="0">
                <a:solidFill>
                  <a:srgbClr val="FF0000"/>
                </a:solidFill>
              </a:rPr>
              <a:t>위험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시각장애인의 자립을 위해서 가장 중요한 것이 </a:t>
            </a:r>
            <a:r>
              <a:rPr lang="ko-KR" altLang="en-US" sz="1600" dirty="0">
                <a:highlight>
                  <a:srgbClr val="FFFF00"/>
                </a:highlight>
              </a:rPr>
              <a:t>이동권</a:t>
            </a:r>
            <a:r>
              <a:rPr lang="ko-KR" altLang="en-US" sz="1600" dirty="0"/>
              <a:t>과 </a:t>
            </a:r>
            <a:r>
              <a:rPr lang="ko-KR" altLang="en-US" sz="1600" dirty="0">
                <a:highlight>
                  <a:srgbClr val="FFFF00"/>
                </a:highlight>
              </a:rPr>
              <a:t>정보접근권</a:t>
            </a:r>
            <a:r>
              <a:rPr lang="ko-KR" altLang="en-US" sz="1600" dirty="0"/>
              <a:t> 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D7EBC-6654-0939-C7E6-F87C62DA5CA3}"/>
              </a:ext>
            </a:extLst>
          </p:cNvPr>
          <p:cNvSpPr txBox="1"/>
          <p:nvPr/>
        </p:nvSpPr>
        <p:spPr>
          <a:xfrm>
            <a:off x="10509105" y="6551981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</p:spTree>
    <p:extLst>
      <p:ext uri="{BB962C8B-B14F-4D97-AF65-F5344CB8AC3E}">
        <p14:creationId xmlns:p14="http://schemas.microsoft.com/office/powerpoint/2010/main" val="21638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6C3BCD-D8FE-DD21-2116-43FE7C437955}"/>
              </a:ext>
            </a:extLst>
          </p:cNvPr>
          <p:cNvSpPr/>
          <p:nvPr/>
        </p:nvSpPr>
        <p:spPr>
          <a:xfrm>
            <a:off x="943712" y="143009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019141-E8CF-0D86-6CEA-31B6B42514FB}"/>
              </a:ext>
            </a:extLst>
          </p:cNvPr>
          <p:cNvSpPr/>
          <p:nvPr/>
        </p:nvSpPr>
        <p:spPr>
          <a:xfrm>
            <a:off x="2581835" y="1430092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2ACA9-EA2E-8691-58BE-100582717FFE}"/>
              </a:ext>
            </a:extLst>
          </p:cNvPr>
          <p:cNvSpPr txBox="1"/>
          <p:nvPr/>
        </p:nvSpPr>
        <p:spPr>
          <a:xfrm>
            <a:off x="1287874" y="1629971"/>
            <a:ext cx="103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FA604-6FAB-753B-3C18-7AFC67B996DD}"/>
              </a:ext>
            </a:extLst>
          </p:cNvPr>
          <p:cNvSpPr txBox="1"/>
          <p:nvPr/>
        </p:nvSpPr>
        <p:spPr>
          <a:xfrm>
            <a:off x="2739189" y="1691525"/>
            <a:ext cx="807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시각장애인의 안전한 보행을 위한 장애물 감지 스마트 지팡이 개발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C31FCA-5195-97C7-4B17-F18EA1812E95}"/>
              </a:ext>
            </a:extLst>
          </p:cNvPr>
          <p:cNvSpPr/>
          <p:nvPr/>
        </p:nvSpPr>
        <p:spPr>
          <a:xfrm>
            <a:off x="943712" y="292112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23A573-C263-C1E1-67E1-F2F1F3DD1F10}"/>
              </a:ext>
            </a:extLst>
          </p:cNvPr>
          <p:cNvSpPr/>
          <p:nvPr/>
        </p:nvSpPr>
        <p:spPr>
          <a:xfrm>
            <a:off x="2581835" y="2921128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4CB88-1D18-7863-FDB7-06AD33F88B17}"/>
              </a:ext>
            </a:extLst>
          </p:cNvPr>
          <p:cNvSpPr txBox="1"/>
          <p:nvPr/>
        </p:nvSpPr>
        <p:spPr>
          <a:xfrm>
            <a:off x="1287874" y="3121007"/>
            <a:ext cx="103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5C396F-66B2-14B6-D12A-0E468ABE04A2}"/>
              </a:ext>
            </a:extLst>
          </p:cNvPr>
          <p:cNvSpPr txBox="1"/>
          <p:nvPr/>
        </p:nvSpPr>
        <p:spPr>
          <a:xfrm>
            <a:off x="2739189" y="3182561"/>
            <a:ext cx="794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지팡이와 연동 가능하고 길안내 기능이 탑재된 어플리케이션 개발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37B636-2620-3FF2-398B-AC1C9B991C97}"/>
              </a:ext>
            </a:extLst>
          </p:cNvPr>
          <p:cNvSpPr/>
          <p:nvPr/>
        </p:nvSpPr>
        <p:spPr>
          <a:xfrm>
            <a:off x="943712" y="4412163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20C08A-C59E-16FA-7BA0-B058EB46B9B1}"/>
              </a:ext>
            </a:extLst>
          </p:cNvPr>
          <p:cNvSpPr/>
          <p:nvPr/>
        </p:nvSpPr>
        <p:spPr>
          <a:xfrm>
            <a:off x="2581835" y="4412164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134E82-9AFD-10EF-012E-CC39049F0F76}"/>
              </a:ext>
            </a:extLst>
          </p:cNvPr>
          <p:cNvSpPr txBox="1"/>
          <p:nvPr/>
        </p:nvSpPr>
        <p:spPr>
          <a:xfrm>
            <a:off x="1287874" y="4612043"/>
            <a:ext cx="103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212AD4-E300-C42C-4F9E-48C1537AC3D5}"/>
              </a:ext>
            </a:extLst>
          </p:cNvPr>
          <p:cNvSpPr txBox="1"/>
          <p:nvPr/>
        </p:nvSpPr>
        <p:spPr>
          <a:xfrm>
            <a:off x="2739189" y="4673597"/>
            <a:ext cx="794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알고리즘 및 딥러닝 기술을 이용하여 </a:t>
            </a:r>
            <a:r>
              <a:rPr lang="ko-KR" altLang="en-US" sz="2400" spc="-300"/>
              <a:t>측정 정확성 </a:t>
            </a:r>
            <a:r>
              <a:rPr lang="ko-KR" altLang="en-US" sz="2400" spc="-300" dirty="0"/>
              <a:t>증가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672970-E352-C7B8-27BF-C79FCB0A6F1F}"/>
              </a:ext>
            </a:extLst>
          </p:cNvPr>
          <p:cNvSpPr txBox="1"/>
          <p:nvPr/>
        </p:nvSpPr>
        <p:spPr>
          <a:xfrm>
            <a:off x="10509105" y="6551981"/>
            <a:ext cx="1682895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김유섭</a:t>
            </a:r>
          </a:p>
        </p:txBody>
      </p:sp>
    </p:spTree>
    <p:extLst>
      <p:ext uri="{BB962C8B-B14F-4D97-AF65-F5344CB8AC3E}">
        <p14:creationId xmlns:p14="http://schemas.microsoft.com/office/powerpoint/2010/main" val="422160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– </a:t>
            </a:r>
            <a:r>
              <a:rPr lang="ko-KR" altLang="en-US" dirty="0"/>
              <a:t>국내 논문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43712" y="1329943"/>
            <a:ext cx="4280339" cy="765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52400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err="1">
                <a:latin typeface="Arial" panose="020B0604020202020204" pitchFamily="34" charset="0"/>
                <a:cs typeface="Arial" panose="020B0604020202020204" pitchFamily="34" charset="0"/>
              </a:rPr>
              <a:t>김민건</a:t>
            </a:r>
            <a:r>
              <a:rPr lang="ko-KR" alt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 외 </a:t>
            </a:r>
            <a:r>
              <a:rPr lang="en-US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인</a:t>
            </a:r>
            <a:r>
              <a:rPr lang="en-US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indent="152400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스마트</a:t>
            </a:r>
            <a:r>
              <a:rPr lang="ko-KR" altLang="ko-KR" kern="100" dirty="0"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Arial" panose="020B0604020202020204" pitchFamily="34" charset="0"/>
                <a:cs typeface="Arial" panose="020B0604020202020204" pitchFamily="34" charset="0"/>
              </a:rPr>
              <a:t>흰지팡이</a:t>
            </a:r>
            <a:r>
              <a:rPr lang="ko-KR" altLang="ko-KR" kern="1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  <a:r>
              <a:rPr lang="ko-KR" altLang="ko-KR" kern="1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및</a:t>
            </a:r>
            <a:r>
              <a:rPr lang="ko-KR" altLang="ko-KR" kern="1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디자인</a:t>
            </a:r>
            <a:r>
              <a:rPr lang="en-US" altLang="ko-KR" kern="1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28" y="2338387"/>
            <a:ext cx="3099229" cy="394811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86490" y="2936777"/>
            <a:ext cx="5237131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초음파 센서를 통해 전방 장애물 감지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>
                <a:solidFill>
                  <a:schemeClr val="tx1"/>
                </a:solidFill>
              </a:rPr>
              <a:t>진동모터로</a:t>
            </a:r>
            <a:r>
              <a:rPr lang="ko-KR" altLang="en-US" dirty="0">
                <a:solidFill>
                  <a:schemeClr val="tx1"/>
                </a:solidFill>
              </a:rPr>
              <a:t> 장애물 알림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>
                <a:solidFill>
                  <a:schemeClr val="tx1"/>
                </a:solidFill>
              </a:rPr>
              <a:t>조도센서와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LED </a:t>
            </a:r>
            <a:r>
              <a:rPr lang="ko-KR" altLang="en-US" dirty="0">
                <a:solidFill>
                  <a:schemeClr val="tx1"/>
                </a:solidFill>
              </a:rPr>
              <a:t>모듈을 통해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 야간 보행 시 시각장애인의 보행을 알림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4) </a:t>
            </a:r>
            <a:r>
              <a:rPr lang="ko-KR" altLang="en-US" dirty="0">
                <a:solidFill>
                  <a:schemeClr val="tx1"/>
                </a:solidFill>
              </a:rPr>
              <a:t>긴급버튼으로 위급상황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긴급메시지</a:t>
            </a:r>
            <a:r>
              <a:rPr lang="ko-KR" altLang="en-US" dirty="0">
                <a:solidFill>
                  <a:schemeClr val="tx1"/>
                </a:solidFill>
              </a:rPr>
              <a:t> 전송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13431" y="2224249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89730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기술 분석 </a:t>
            </a:r>
            <a:r>
              <a:rPr lang="en-US" altLang="ko-KR" dirty="0"/>
              <a:t>– </a:t>
            </a:r>
            <a:r>
              <a:rPr lang="ko-KR" altLang="en-US" dirty="0"/>
              <a:t>국내 논문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2" y="2592633"/>
            <a:ext cx="4816330" cy="2792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281" y="1380392"/>
            <a:ext cx="617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강다훈</a:t>
            </a:r>
            <a:r>
              <a:rPr lang="ko-KR" altLang="en-US" dirty="0"/>
              <a:t> 외 </a:t>
            </a:r>
            <a:r>
              <a:rPr lang="en-US" altLang="ko-KR" dirty="0"/>
              <a:t>7</a:t>
            </a:r>
            <a:r>
              <a:rPr lang="ko-KR" altLang="en-US" dirty="0"/>
              <a:t>인</a:t>
            </a:r>
            <a:r>
              <a:rPr lang="en-US" altLang="ko-KR" dirty="0"/>
              <a:t>; </a:t>
            </a:r>
          </a:p>
          <a:p>
            <a:r>
              <a:rPr lang="ko-KR" altLang="en-US" dirty="0"/>
              <a:t>시각장애인을 위한 스마트지팡이 설계 및 구현 연구</a:t>
            </a:r>
            <a:r>
              <a:rPr lang="en-US" altLang="ko-KR" dirty="0"/>
              <a:t>(2016)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87642" y="2934093"/>
            <a:ext cx="5302842" cy="24515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초음파 센서를 통해 전방 장애물 감지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err="1">
                <a:solidFill>
                  <a:schemeClr val="tx1"/>
                </a:solidFill>
              </a:rPr>
              <a:t>진동모터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부저를</a:t>
            </a:r>
            <a:r>
              <a:rPr lang="ko-KR" altLang="en-US" dirty="0">
                <a:solidFill>
                  <a:schemeClr val="tx1"/>
                </a:solidFill>
              </a:rPr>
              <a:t> 통해 장애물 알림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GPS</a:t>
            </a:r>
            <a:r>
              <a:rPr lang="ko-KR" altLang="en-US" dirty="0">
                <a:solidFill>
                  <a:schemeClr val="tx1"/>
                </a:solidFill>
              </a:rPr>
              <a:t>로 실시간 위치 알림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블랙 박스 탑재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schemeClr val="tx1"/>
                </a:solidFill>
              </a:rPr>
              <a:t>긴급버튼으로 위급상황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긴급메시지</a:t>
            </a:r>
            <a:r>
              <a:rPr lang="ko-KR" altLang="en-US" dirty="0">
                <a:solidFill>
                  <a:schemeClr val="tx1"/>
                </a:solidFill>
              </a:rPr>
              <a:t> 전송 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14583" y="2221565"/>
            <a:ext cx="1384674" cy="6154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48A74-AAF2-45A3-B093-462857EC0725}"/>
              </a:ext>
            </a:extLst>
          </p:cNvPr>
          <p:cNvSpPr txBox="1"/>
          <p:nvPr/>
        </p:nvSpPr>
        <p:spPr>
          <a:xfrm>
            <a:off x="10509105" y="6551981"/>
            <a:ext cx="168289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김학인</a:t>
            </a:r>
          </a:p>
        </p:txBody>
      </p:sp>
    </p:spTree>
    <p:extLst>
      <p:ext uri="{BB962C8B-B14F-4D97-AF65-F5344CB8AC3E}">
        <p14:creationId xmlns:p14="http://schemas.microsoft.com/office/powerpoint/2010/main" val="132985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걸프론트하이하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C0E5"/>
      </a:accent1>
      <a:accent2>
        <a:srgbClr val="9DCCE8"/>
      </a:accent2>
      <a:accent3>
        <a:srgbClr val="FFF393"/>
      </a:accent3>
      <a:accent4>
        <a:srgbClr val="DFCEC6"/>
      </a:accent4>
      <a:accent5>
        <a:srgbClr val="FEE6D1"/>
      </a:accent5>
      <a:accent6>
        <a:srgbClr val="FDA988"/>
      </a:accent6>
      <a:hlink>
        <a:srgbClr val="262626"/>
      </a:hlink>
      <a:folHlink>
        <a:srgbClr val="262626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1901</Words>
  <Application>Microsoft Office PowerPoint</Application>
  <PresentationFormat>와이드스크린</PresentationFormat>
  <Paragraphs>468</Paragraphs>
  <Slides>35</Slides>
  <Notes>2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관련 현황 조사</vt:lpstr>
      <vt:lpstr>관련 현황 조사</vt:lpstr>
      <vt:lpstr>관련 현황 조사</vt:lpstr>
      <vt:lpstr>관련 현황 조사</vt:lpstr>
      <vt:lpstr>과제 목표</vt:lpstr>
      <vt:lpstr>기존 기술 분석 – 국내 논문</vt:lpstr>
      <vt:lpstr>기존 기술 분석 – 국내 논문</vt:lpstr>
      <vt:lpstr>기존 기술 분석 – 해외 논문</vt:lpstr>
      <vt:lpstr>기존 기술 분석 – 해외 논문</vt:lpstr>
      <vt:lpstr>기존 기술 분석 – 해외 논문</vt:lpstr>
      <vt:lpstr>기존 기술 분석 - 논문</vt:lpstr>
      <vt:lpstr>기존 기술 분석 - 시제품</vt:lpstr>
      <vt:lpstr>기존 기술 분석 - 시제품</vt:lpstr>
      <vt:lpstr>기존 기술 분석 - 시제품</vt:lpstr>
      <vt:lpstr>과제 소개 – 주 기능</vt:lpstr>
      <vt:lpstr>과제 소개 – 시스템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유섭</cp:lastModifiedBy>
  <cp:revision>158</cp:revision>
  <dcterms:created xsi:type="dcterms:W3CDTF">2022-02-15T05:04:38Z</dcterms:created>
  <dcterms:modified xsi:type="dcterms:W3CDTF">2023-03-17T11:04:31Z</dcterms:modified>
</cp:coreProperties>
</file>